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6" r:id="rId3"/>
    <p:sldId id="267" r:id="rId4"/>
    <p:sldId id="268" r:id="rId5"/>
    <p:sldId id="260" r:id="rId6"/>
    <p:sldId id="257" r:id="rId7"/>
    <p:sldId id="261" r:id="rId8"/>
    <p:sldId id="259" r:id="rId9"/>
    <p:sldId id="263" r:id="rId10"/>
    <p:sldId id="271" r:id="rId11"/>
    <p:sldId id="262" r:id="rId12"/>
    <p:sldId id="264" r:id="rId13"/>
    <p:sldId id="265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CC"/>
    <a:srgbClr val="FF9900"/>
    <a:srgbClr val="CC99FF"/>
    <a:srgbClr val="9933FF"/>
    <a:srgbClr val="FF7C80"/>
    <a:srgbClr val="3333FF"/>
    <a:srgbClr val="CCFFFF"/>
    <a:srgbClr val="FF9966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117" d="100"/>
          <a:sy n="117" d="100"/>
        </p:scale>
        <p:origin x="23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47838-1F82-43EC-8007-E7006C541840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55833-3EE3-485E-9C3A-118AD6D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6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55833-3EE3-485E-9C3A-118AD6D9AA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48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26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28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2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5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5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8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8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83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59AD-445E-445D-A6D0-F4DD0D1570B6}" type="datetimeFigureOut">
              <a:rPr lang="en-US" smtClean="0"/>
              <a:t>24-Feb-16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B634E-8AFA-426E-8E10-D0D395B7B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0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2425" y="3429000"/>
            <a:ext cx="7857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5050"/>
                </a:solidFill>
                <a:latin typeface="Century Gothic" panose="020B0502020202020204" pitchFamily="34" charset="0"/>
              </a:rPr>
              <a:t>LOOKING INTO THE HAZE</a:t>
            </a:r>
            <a:endParaRPr lang="en-US" sz="4800" dirty="0">
              <a:solidFill>
                <a:srgbClr val="FF5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4316" y="4259997"/>
            <a:ext cx="524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ndara" panose="020E0502030303020204" pitchFamily="34" charset="0"/>
              </a:rPr>
              <a:t>A NATIONAL PICTURE OF PRISON VISITING SYSTEM</a:t>
            </a:r>
            <a:endParaRPr lang="en-US" dirty="0">
              <a:latin typeface="Candara" panose="020E0502030303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52425" y="4259997"/>
            <a:ext cx="7429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1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3"/>
    </mc:Choice>
    <mc:Fallback xmlns="">
      <p:transition spd="slow" advTm="419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9900" y="1808063"/>
            <a:ext cx="6096000" cy="33290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Statutory rule governing the visitors to prison</a:t>
            </a:r>
            <a:endParaRPr lang="en-US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Name of visitors currently appointed</a:t>
            </a:r>
            <a:endParaRPr lang="en-US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Dates of:</a:t>
            </a:r>
            <a:endParaRPr lang="en-US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Appointment of visitors</a:t>
            </a:r>
            <a:endParaRPr lang="en-US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Constitution of their Board</a:t>
            </a:r>
            <a:endParaRPr lang="en-US" dirty="0" smtClean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  <a:p>
            <a:pPr marL="342900" marR="0" lvl="0" indent="-342900"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 smtClean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ahoma" panose="020B0604030504040204" pitchFamily="34" charset="0"/>
              </a:rPr>
              <a:t>Number of meetings held by the Board</a:t>
            </a:r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Mangal" panose="02040503050203030202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75" y="190500"/>
            <a:ext cx="7524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pc="300" dirty="0" smtClean="0">
                <a:solidFill>
                  <a:srgbClr val="7030A0"/>
                </a:solidFill>
                <a:latin typeface="Century Gothic" panose="020B0502020202020204" pitchFamily="34" charset="0"/>
              </a:rPr>
              <a:t>THE QUERY</a:t>
            </a:r>
            <a:endParaRPr lang="en-US" sz="4400" spc="300" dirty="0">
              <a:solidFill>
                <a:srgbClr val="7030A0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6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1"/>
    </mc:Choice>
    <mc:Fallback xmlns="">
      <p:transition spd="slow" advTm="5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3405" y="478972"/>
            <a:ext cx="9675224" cy="4628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8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25</a:t>
            </a:r>
            <a:r>
              <a:rPr lang="en-US" sz="8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States</a:t>
            </a:r>
            <a:endParaRPr lang="en-US" sz="80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en-US" sz="8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4</a:t>
            </a:r>
            <a:r>
              <a:rPr lang="en-US" sz="8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80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Union Territories</a:t>
            </a:r>
            <a:endParaRPr lang="en-US" sz="80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3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4"/>
    </mc:Choice>
    <mc:Fallback xmlns="">
      <p:transition spd="slow" advTm="3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01483" y="2588058"/>
            <a:ext cx="1637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with their own Acts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0009" y="3151799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01187" y="3151799"/>
            <a:ext cx="20987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6979" y="3780843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</a:t>
            </a:r>
            <a:r>
              <a:rPr lang="en-US" dirty="0"/>
              <a:t>governed by the Rules of other States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45622" y="4497791"/>
            <a:ext cx="89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11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77237" y="4514327"/>
            <a:ext cx="2085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31815" y="5180145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with Rules that have been drafted in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50124" y="5810007"/>
            <a:ext cx="892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801187" y="5897093"/>
            <a:ext cx="20378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37605" y="1283943"/>
            <a:ext cx="2821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GENERAL INFORMATION</a:t>
            </a:r>
            <a:endParaRPr lang="en-US" sz="2800" b="1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97530" y="1291678"/>
            <a:ext cx="2821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NON-OFFICIAL VISITORS</a:t>
            </a:r>
            <a:endParaRPr lang="en-US" sz="2800" b="1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35" y="70125"/>
            <a:ext cx="1117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FF7C80"/>
                </a:solidFill>
                <a:latin typeface="Quicksand" panose="02070303000000060000" pitchFamily="18" charset="0"/>
              </a:rPr>
              <a:t>FINDINGS ON STATUTORY STANDARDS</a:t>
            </a:r>
            <a:endParaRPr lang="en-US" sz="3600" b="1" spc="300" dirty="0">
              <a:solidFill>
                <a:srgbClr val="FF7C80"/>
              </a:solidFill>
              <a:latin typeface="Quicksand" panose="02070303000000060000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5122" y="2320800"/>
            <a:ext cx="208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mandate appointments in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ALL</a:t>
            </a:r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 jails (central, district, sub)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27414" y="3151798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14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466011" y="3142385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48742" y="3780843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that provide </a:t>
            </a:r>
            <a:r>
              <a:rPr lang="en-US" b="1" dirty="0" smtClean="0"/>
              <a:t>ANY</a:t>
            </a:r>
            <a:r>
              <a:rPr lang="en-US" dirty="0" smtClean="0"/>
              <a:t> criteria for appointment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3466011" y="4514327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827414" y="4514327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18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466011" y="5897093"/>
            <a:ext cx="2142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827414" y="5826476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6011" y="5169981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that prescribe </a:t>
            </a:r>
            <a:r>
              <a:rPr lang="en-US" b="1" dirty="0" smtClean="0"/>
              <a:t>professional qualification </a:t>
            </a:r>
            <a:r>
              <a:rPr lang="en-US" dirty="0" smtClean="0"/>
              <a:t>and </a:t>
            </a:r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8869679" y="1250787"/>
            <a:ext cx="2503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BOARD OF VISITORS</a:t>
            </a:r>
            <a:endParaRPr lang="en-US" sz="2800" b="1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76752" y="2445820"/>
            <a:ext cx="2238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mandate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all OVs and NOVs </a:t>
            </a:r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to compose a Board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7859485" y="3142385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245932" y="3091115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024949" y="3715821"/>
            <a:ext cx="198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have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District Judge </a:t>
            </a:r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as the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Chairperson</a:t>
            </a:r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 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7942219" y="4507982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338459" y="4447421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024949" y="5201337"/>
            <a:ext cx="1989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mandate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Quarterly meetings </a:t>
            </a:r>
            <a:endParaRPr lang="en-US" sz="1200" b="1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421189" y="5861842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23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8024949" y="5897093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5455919" y="2443562"/>
            <a:ext cx="1937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provide criteria for cancellation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5608319" y="3142385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804259" y="3132971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586549" y="3911826"/>
            <a:ext cx="190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Maximum Tenure</a:t>
            </a:r>
            <a:endParaRPr lang="en-US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5608319" y="4513260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58246" y="4493834"/>
            <a:ext cx="1963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3 years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58246" y="5344056"/>
            <a:ext cx="1907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Minimum Tenure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5669278" y="5810006"/>
            <a:ext cx="1748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 year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5717176" y="5889358"/>
            <a:ext cx="1963783" cy="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317484" y="2443561"/>
            <a:ext cx="173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mandated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bi-annual meetings</a:t>
            </a:r>
            <a:endParaRPr lang="en-US" sz="1200" b="1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10387152" y="3132973"/>
            <a:ext cx="1598023" cy="9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0579832" y="3130311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0215165" y="3743270"/>
            <a:ext cx="202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that leave it to the discretion of the Chairperson</a:t>
            </a:r>
            <a:endParaRPr lang="en-US" sz="1200" b="1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592898" y="4474964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69" name="Straight Connector 68"/>
          <p:cNvCxnSpPr/>
          <p:nvPr/>
        </p:nvCxnSpPr>
        <p:spPr>
          <a:xfrm>
            <a:off x="10347963" y="4508193"/>
            <a:ext cx="1676400" cy="2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10554788" y="5293669"/>
            <a:ext cx="163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33CCCC"/>
                </a:solidFill>
                <a:latin typeface="Century Gothic" panose="020B0502020202020204" pitchFamily="34" charset="0"/>
              </a:rPr>
              <a:t>Shortest period of Constitution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0147662" y="5843176"/>
            <a:ext cx="24362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3 mths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10343339" y="5889358"/>
            <a:ext cx="1753145" cy="7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250474" y="1214075"/>
            <a:ext cx="0" cy="5163673"/>
          </a:xfrm>
          <a:prstGeom prst="line">
            <a:avLst/>
          </a:prstGeom>
          <a:ln w="28575">
            <a:solidFill>
              <a:srgbClr val="9966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7776752" y="1214075"/>
            <a:ext cx="0" cy="5163673"/>
          </a:xfrm>
          <a:prstGeom prst="line">
            <a:avLst/>
          </a:prstGeom>
          <a:ln w="28575">
            <a:solidFill>
              <a:srgbClr val="9966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35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681"/>
    </mc:Choice>
    <mc:Fallback xmlns="">
      <p:transition spd="slow" advTm="346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  <p:bldP spid="20" grpId="0"/>
      <p:bldP spid="21" grpId="0"/>
      <p:bldP spid="24" grpId="0"/>
      <p:bldP spid="25" grpId="0"/>
      <p:bldP spid="27" grpId="0"/>
      <p:bldP spid="28" grpId="0"/>
      <p:bldP spid="33" grpId="0"/>
      <p:bldP spid="35" grpId="0"/>
      <p:bldP spid="40" grpId="0"/>
      <p:bldP spid="42" grpId="0"/>
      <p:bldP spid="43" grpId="0"/>
      <p:bldP spid="44" grpId="0"/>
      <p:bldP spid="46" grpId="0"/>
      <p:bldP spid="47" grpId="0"/>
      <p:bldP spid="49" grpId="0"/>
      <p:bldP spid="50" grpId="0"/>
      <p:bldP spid="51" grpId="0"/>
      <p:bldP spid="53" grpId="0"/>
      <p:bldP spid="56" grpId="0"/>
      <p:bldP spid="57" grpId="0"/>
      <p:bldP spid="59" grpId="0"/>
      <p:bldP spid="60" grpId="0"/>
      <p:bldP spid="61" grpId="0"/>
      <p:bldP spid="63" grpId="0"/>
      <p:bldP spid="66" grpId="0"/>
      <p:bldP spid="67" grpId="0"/>
      <p:bldP spid="68" grpId="0"/>
      <p:bldP spid="71" grpId="0"/>
      <p:bldP spid="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83175" y="1259842"/>
            <a:ext cx="28215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NON-OFFICIAL VISITORS</a:t>
            </a:r>
            <a:endParaRPr lang="en-US" sz="2800" b="1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4435" y="70125"/>
            <a:ext cx="1117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>
                <a:solidFill>
                  <a:srgbClr val="FF7C80"/>
                </a:solidFill>
                <a:latin typeface="Quicksand" panose="02070303000000060000" pitchFamily="18" charset="0"/>
              </a:rPr>
              <a:t>FINDINGS ON IMPLEMENTATION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88272" y="2337278"/>
            <a:ext cx="163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with NOVs appointed in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ALL</a:t>
            </a:r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 their jails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6797" y="3037524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757644" y="2983609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2475" y="3683855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with NOVs appointed in </a:t>
            </a:r>
            <a:r>
              <a:rPr lang="en-US" b="1" dirty="0" smtClean="0"/>
              <a:t>SOME</a:t>
            </a:r>
            <a:r>
              <a:rPr lang="en-US" dirty="0" smtClean="0"/>
              <a:t> of their jails</a:t>
            </a:r>
            <a:endParaRPr lang="en-US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757644" y="4409824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05983" y="4453296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10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696680" y="5833218"/>
            <a:ext cx="2142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3288" y="5176788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that have the mandated number of NOVs appointed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38450" y="6128013"/>
            <a:ext cx="1058088" cy="635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105983" y="5876689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6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67816" y="1494132"/>
            <a:ext cx="399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BOARD OF VISITORS</a:t>
            </a:r>
            <a:endParaRPr lang="en-US" sz="2800" b="1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48888" y="2315875"/>
            <a:ext cx="1637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No. of States with BOVs constituted in </a:t>
            </a:r>
            <a:r>
              <a:rPr lang="en-US" sz="1200" b="1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ALL</a:t>
            </a:r>
            <a:r>
              <a:rPr lang="en-US" sz="1200" dirty="0" smtClean="0">
                <a:solidFill>
                  <a:srgbClr val="33CCCC"/>
                </a:solidFill>
                <a:latin typeface="Century Gothic" panose="020B0502020202020204" pitchFamily="34" charset="0"/>
              </a:rPr>
              <a:t> jails</a:t>
            </a:r>
            <a:endParaRPr lang="en-US" sz="1200" dirty="0">
              <a:solidFill>
                <a:srgbClr val="33CCCC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23056" y="3005013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4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426817" y="2983609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09548" y="3735120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with BOVs constituted in </a:t>
            </a:r>
            <a:r>
              <a:rPr lang="en-US" b="1" dirty="0" smtClean="0"/>
              <a:t>SOME</a:t>
            </a:r>
            <a:r>
              <a:rPr lang="en-US" dirty="0" smtClean="0"/>
              <a:t> of their jails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3414843" y="4390725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823056" y="4435835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262162" y="5156223"/>
            <a:ext cx="2378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that conducted meetings in </a:t>
            </a:r>
            <a:r>
              <a:rPr lang="en-US" b="1" dirty="0" smtClean="0"/>
              <a:t>total compliance </a:t>
            </a:r>
            <a:r>
              <a:rPr lang="en-US" dirty="0" smtClean="0"/>
              <a:t>with their mandate</a:t>
            </a:r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345174" y="5823119"/>
            <a:ext cx="2142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76248" y="5842027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791179" y="4418577"/>
            <a:ext cx="2519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</a:t>
            </a:r>
            <a:r>
              <a:rPr lang="en-US" b="1" dirty="0" smtClean="0"/>
              <a:t>States</a:t>
            </a:r>
            <a:r>
              <a:rPr lang="en-US" dirty="0" smtClean="0"/>
              <a:t> that conducted meetings in </a:t>
            </a:r>
            <a:r>
              <a:rPr lang="en-US" b="1" dirty="0" smtClean="0"/>
              <a:t>partial compliance </a:t>
            </a:r>
            <a:r>
              <a:rPr lang="en-US" dirty="0" smtClean="0"/>
              <a:t>with their mandate</a:t>
            </a:r>
            <a:endParaRPr lang="en-US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5931884" y="3735156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241860" y="5181908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5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006251" y="2962755"/>
            <a:ext cx="1907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</a:t>
            </a:r>
            <a:r>
              <a:rPr lang="en-US" b="1" dirty="0" smtClean="0"/>
              <a:t>Jails </a:t>
            </a:r>
            <a:r>
              <a:rPr lang="en-US" dirty="0" smtClean="0"/>
              <a:t>that conducted meetings in </a:t>
            </a:r>
            <a:r>
              <a:rPr lang="en-US" b="1" dirty="0" smtClean="0"/>
              <a:t>total compliance 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5286099" y="3790694"/>
            <a:ext cx="3550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5 </a:t>
            </a:r>
            <a:r>
              <a:rPr lang="en-US" sz="3600" dirty="0" smtClean="0">
                <a:solidFill>
                  <a:srgbClr val="FF0000"/>
                </a:solidFill>
              </a:rPr>
              <a:t>out of </a:t>
            </a:r>
            <a:r>
              <a:rPr lang="en-US" sz="4400" dirty="0" smtClean="0">
                <a:solidFill>
                  <a:srgbClr val="FF0000"/>
                </a:solidFill>
              </a:rPr>
              <a:t>1382</a:t>
            </a:r>
            <a:endParaRPr lang="en-US" sz="4400" dirty="0">
              <a:solidFill>
                <a:srgbClr val="FF0000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5931884" y="5222737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340342" y="1475285"/>
            <a:ext cx="3992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96633"/>
                </a:solidFill>
                <a:latin typeface="Century Gothic" panose="020B0502020202020204" pitchFamily="34" charset="0"/>
              </a:rPr>
              <a:t>GENDER SPECIFIC</a:t>
            </a:r>
            <a:endParaRPr lang="en-US" sz="2800" b="1" dirty="0">
              <a:solidFill>
                <a:srgbClr val="996633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35806" y="2937283"/>
            <a:ext cx="240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that </a:t>
            </a:r>
            <a:r>
              <a:rPr lang="en-US" b="1" dirty="0" smtClean="0"/>
              <a:t>had lady visitors</a:t>
            </a:r>
            <a:r>
              <a:rPr lang="en-US" dirty="0" smtClean="0"/>
              <a:t> appointed </a:t>
            </a:r>
            <a:r>
              <a:rPr lang="en-US" b="1" dirty="0" smtClean="0"/>
              <a:t>completely</a:t>
            </a:r>
            <a:r>
              <a:rPr lang="en-US" dirty="0" smtClean="0"/>
              <a:t> according to their </a:t>
            </a:r>
            <a:r>
              <a:rPr lang="en-US" b="1" dirty="0" smtClean="0"/>
              <a:t>mandate</a:t>
            </a:r>
            <a:endParaRPr lang="en-US" b="1" dirty="0"/>
          </a:p>
        </p:txBody>
      </p:sp>
      <p:cxnSp>
        <p:nvCxnSpPr>
          <p:cNvPr id="55" name="Straight Connector 54"/>
          <p:cNvCxnSpPr/>
          <p:nvPr/>
        </p:nvCxnSpPr>
        <p:spPr>
          <a:xfrm>
            <a:off x="9300321" y="3735120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9493299" y="3821644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082692" y="4474575"/>
            <a:ext cx="2400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rgbClr val="33CCC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No. of States that </a:t>
            </a:r>
            <a:r>
              <a:rPr lang="en-US" b="1" dirty="0" smtClean="0"/>
              <a:t>had lady visitors</a:t>
            </a:r>
            <a:r>
              <a:rPr lang="en-US" dirty="0" smtClean="0"/>
              <a:t> appointed </a:t>
            </a:r>
            <a:r>
              <a:rPr lang="en-US" b="1" dirty="0" smtClean="0"/>
              <a:t>partially</a:t>
            </a:r>
            <a:r>
              <a:rPr lang="en-US" dirty="0" smtClean="0"/>
              <a:t> according to their </a:t>
            </a:r>
            <a:r>
              <a:rPr lang="en-US" b="1" dirty="0" smtClean="0"/>
              <a:t>mandate</a:t>
            </a:r>
            <a:endParaRPr lang="en-US" b="1" dirty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9359655" y="5205276"/>
            <a:ext cx="2072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595941" y="5156223"/>
            <a:ext cx="1280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204752" y="1259842"/>
            <a:ext cx="0" cy="5226683"/>
          </a:xfrm>
          <a:prstGeom prst="line">
            <a:avLst/>
          </a:prstGeom>
          <a:ln w="28575">
            <a:solidFill>
              <a:srgbClr val="9966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673282" y="1338006"/>
            <a:ext cx="12146" cy="5107870"/>
          </a:xfrm>
          <a:prstGeom prst="line">
            <a:avLst/>
          </a:prstGeom>
          <a:ln w="28575">
            <a:solidFill>
              <a:srgbClr val="99663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663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7"/>
    </mc:Choice>
    <mc:Fallback xmlns="">
      <p:transition spd="slow" advTm="250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8" grpId="0"/>
      <p:bldP spid="33" grpId="0"/>
      <p:bldP spid="35" grpId="0"/>
      <p:bldP spid="22" grpId="0"/>
      <p:bldP spid="29" grpId="0"/>
      <p:bldP spid="31" grpId="0"/>
      <p:bldP spid="32" grpId="0"/>
      <p:bldP spid="36" grpId="0"/>
      <p:bldP spid="39" grpId="0"/>
      <p:bldP spid="42" grpId="0"/>
      <p:bldP spid="43" grpId="0"/>
      <p:bldP spid="45" grpId="0"/>
      <p:bldP spid="46" grpId="0"/>
      <p:bldP spid="48" grpId="0"/>
      <p:bldP spid="49" grpId="0"/>
      <p:bldP spid="50" grpId="0"/>
      <p:bldP spid="53" grpId="0"/>
      <p:bldP spid="54" grpId="0"/>
      <p:bldP spid="56" grpId="0"/>
      <p:bldP spid="57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72" y="3111881"/>
            <a:ext cx="115157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Dadra and </a:t>
            </a:r>
            <a:r>
              <a:rPr lang="en-US" sz="2800" dirty="0">
                <a:latin typeface="Century Gothic" panose="020B0502020202020204" pitchFamily="34" charset="0"/>
              </a:rPr>
              <a:t>N</a:t>
            </a:r>
            <a:r>
              <a:rPr lang="en-US" sz="2800" dirty="0" smtClean="0">
                <a:latin typeface="Century Gothic" panose="020B0502020202020204" pitchFamily="34" charset="0"/>
              </a:rPr>
              <a:t>agar </a:t>
            </a:r>
            <a:r>
              <a:rPr lang="en-US" sz="2800" dirty="0">
                <a:latin typeface="Century Gothic" panose="020B0502020202020204" pitchFamily="34" charset="0"/>
              </a:rPr>
              <a:t>H</a:t>
            </a:r>
            <a:r>
              <a:rPr lang="en-US" sz="2800" dirty="0" smtClean="0">
                <a:latin typeface="Century Gothic" panose="020B0502020202020204" pitchFamily="34" charset="0"/>
              </a:rPr>
              <a:t>aveli has never appointed an NOV or constituted a BOV because it </a:t>
            </a:r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never felt the need!</a:t>
            </a:r>
            <a:endParaRPr lang="en-US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6835" y="124327"/>
            <a:ext cx="11173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300" dirty="0" smtClean="0">
                <a:solidFill>
                  <a:srgbClr val="00B050"/>
                </a:solidFill>
                <a:latin typeface="Quicksand" panose="02070303000000060000" pitchFamily="18" charset="0"/>
              </a:rPr>
              <a:t>KEY FINDINGS</a:t>
            </a:r>
            <a:endParaRPr lang="en-US" sz="3600" b="1" spc="300" dirty="0">
              <a:solidFill>
                <a:srgbClr val="00B050"/>
              </a:solidFill>
              <a:latin typeface="Quicksand" panose="02070303000000060000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175" y="4127544"/>
            <a:ext cx="1049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A</a:t>
            </a:r>
            <a:r>
              <a:rPr lang="en-US" sz="2800" dirty="0" smtClean="0">
                <a:latin typeface="Century Gothic" panose="020B0502020202020204" pitchFamily="34" charset="0"/>
              </a:rPr>
              <a:t> jail in Odisha last appointed an NOV in </a:t>
            </a:r>
            <a:r>
              <a:rPr lang="en-US" sz="36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1977!</a:t>
            </a:r>
            <a:endParaRPr lang="en-US" sz="36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2234" y="5743575"/>
            <a:ext cx="10477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Only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0.6</a:t>
            </a:r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% of all the </a:t>
            </a:r>
            <a:r>
              <a:rPr 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jails</a:t>
            </a:r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latin typeface="Century Gothic" panose="020B0502020202020204" pitchFamily="34" charset="0"/>
              </a:rPr>
              <a:t>in the country have held meetings in compliance with the law of their state!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6276" y="4773875"/>
            <a:ext cx="11109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86% </a:t>
            </a:r>
            <a:r>
              <a:rPr lang="en-US" sz="2800" dirty="0" smtClean="0">
                <a:latin typeface="Century Gothic" panose="020B0502020202020204" pitchFamily="34" charset="0"/>
              </a:rPr>
              <a:t>of the nation is </a:t>
            </a:r>
            <a:r>
              <a:rPr lang="en-US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non-compliant</a:t>
            </a:r>
            <a:r>
              <a:rPr lang="en-US" sz="2800" dirty="0" smtClean="0">
                <a:latin typeface="Century Gothic" panose="020B0502020202020204" pitchFamily="34" charset="0"/>
              </a:rPr>
              <a:t> with regards to appointment of NOVs  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7996" y="956385"/>
            <a:ext cx="9705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Write in your own handwriting </a:t>
            </a:r>
            <a:r>
              <a:rPr lang="en-US" sz="2800" dirty="0">
                <a:latin typeface="Century Gothic" panose="020B0502020202020204" pitchFamily="34" charset="0"/>
              </a:rPr>
              <a:t>and you can become an NOV in </a:t>
            </a:r>
            <a:r>
              <a:rPr lang="en-US" sz="2800" dirty="0" smtClean="0">
                <a:latin typeface="Century Gothic" panose="020B0502020202020204" pitchFamily="34" charset="0"/>
              </a:rPr>
              <a:t>Rajasthan!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06546" y="1941270"/>
            <a:ext cx="9705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9 States </a:t>
            </a:r>
            <a:r>
              <a:rPr lang="en-US" sz="2800" dirty="0" smtClean="0">
                <a:latin typeface="Century Gothic" panose="020B0502020202020204" pitchFamily="34" charset="0"/>
              </a:rPr>
              <a:t>give their Government absolute discretion to appointment whosoever they think fit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2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31"/>
    </mc:Choice>
    <mc:Fallback xmlns="">
      <p:transition spd="slow" advTm="16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296265"/>
              </p:ext>
            </p:extLst>
          </p:nvPr>
        </p:nvGraphicFramePr>
        <p:xfrm>
          <a:off x="0" y="9"/>
          <a:ext cx="12192000" cy="72384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193"/>
                <a:gridCol w="4326694"/>
                <a:gridCol w="3554069"/>
                <a:gridCol w="2984044"/>
              </a:tblGrid>
              <a:tr h="4577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S. No.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Name of State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Percentage of Implementation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Performance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/>
                </a:tc>
              </a:tr>
              <a:tr h="202190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MEGHALAYA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100%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MOST ACTIVE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CHHATTISGARH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ARUNACHAL PRADESH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UTTARAKHAND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VERY ACTIVE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</a:tr>
              <a:tr h="202190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TRIPURA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69%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GUJARAT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GOA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67%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ASSAM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65%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ODISHA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RAJASTHAN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32%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DELHI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KARNATAKA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190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WEST BENGAL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MODERATELY ACTIVE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FF0000"/>
                    </a:solidFill>
                  </a:tcPr>
                </a:tc>
              </a:tr>
              <a:tr h="234095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MAHARASHTRA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8%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TELANGANA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rowSpan="1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INACTIVE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HIMACHAL PRADESH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MIZORAM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190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SIKKIM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DAMAN &amp; DIU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MANIPUR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PUDUCHERRY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HARYANA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KERALA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006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ANDAMAN &amp; NICOBAR ISLANDS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JHARKHAND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BIHAR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PUNJAB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NAGALAND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6278">
                <a:tc>
                  <a:txBody>
                    <a:bodyPr/>
                    <a:lstStyle/>
                    <a:p>
                      <a:pPr marL="22860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DADRA &amp; NAGAR HAVELI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Mangal" panose="02040503050203030202" pitchFamily="18" charset="0"/>
                      </a:endParaRPr>
                    </a:p>
                  </a:txBody>
                  <a:tcPr marL="57731" marR="57731" marT="0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04983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9"/>
    </mc:Choice>
    <mc:Fallback xmlns="">
      <p:transition spd="slow" advTm="10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7062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1"/>
            <a:ext cx="12192000" cy="7053943"/>
          </a:xfrm>
          <a:prstGeom prst="rect">
            <a:avLst/>
          </a:prstGeom>
          <a:solidFill>
            <a:schemeClr val="tx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612572" y="2869364"/>
            <a:ext cx="12348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CONCEPT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804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84"/>
    </mc:Choice>
    <mc:Fallback xmlns="">
      <p:transition spd="slow" advTm="5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lowchart: Connector 27"/>
          <p:cNvSpPr/>
          <p:nvPr/>
        </p:nvSpPr>
        <p:spPr>
          <a:xfrm>
            <a:off x="9303541" y="1837595"/>
            <a:ext cx="1271587" cy="1256615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260058" y="250151"/>
            <a:ext cx="3502819" cy="510778"/>
          </a:xfrm>
          <a:prstGeom prst="flowChartAlternateProcess">
            <a:avLst/>
          </a:prstGeom>
          <a:solidFill>
            <a:srgbClr val="FF7C8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 panose="020B0502020202020204" pitchFamily="34" charset="0"/>
              </a:rPr>
              <a:t>BOARD OF VISITORS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796" y="3313064"/>
            <a:ext cx="2130029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OFFICIAL VISITOR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8662" y="3273329"/>
            <a:ext cx="2943225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NON - OFFICIAL VISITOR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5755" y="3279727"/>
            <a:ext cx="40005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OFFICIAL NON - OFFICIAL VISITOR</a:t>
            </a:r>
            <a:endParaRPr lang="en-US" dirty="0">
              <a:latin typeface="Century Gothic" panose="020B0502020202020204" pitchFamily="34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0800000" flipV="1">
            <a:off x="1581151" y="788432"/>
            <a:ext cx="4314825" cy="1649968"/>
          </a:xfrm>
          <a:prstGeom prst="curvedConnector3">
            <a:avLst>
              <a:gd name="adj1" fmla="val 1009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>
            <a:off x="6091236" y="788432"/>
            <a:ext cx="3767139" cy="1649968"/>
          </a:xfrm>
          <a:prstGeom prst="curvedConnector3">
            <a:avLst>
              <a:gd name="adj1" fmla="val 10158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991225" y="866775"/>
            <a:ext cx="19050" cy="157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7547" y="3907902"/>
            <a:ext cx="2676525" cy="2031325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Judiciary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Executive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Public Works Department</a:t>
            </a:r>
          </a:p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Deptt</a:t>
            </a:r>
            <a:r>
              <a:rPr lang="en-US" sz="1400" dirty="0" smtClean="0">
                <a:latin typeface="Century Gothic" panose="020B0502020202020204" pitchFamily="34" charset="0"/>
              </a:rPr>
              <a:t>. Of Social Welfare</a:t>
            </a:r>
          </a:p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Deptt</a:t>
            </a:r>
            <a:r>
              <a:rPr lang="en-US" sz="1400" dirty="0" smtClean="0">
                <a:latin typeface="Century Gothic" panose="020B0502020202020204" pitchFamily="34" charset="0"/>
              </a:rPr>
              <a:t>. Of Education</a:t>
            </a:r>
          </a:p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Deptt</a:t>
            </a:r>
            <a:r>
              <a:rPr lang="en-US" sz="1400" dirty="0" smtClean="0">
                <a:latin typeface="Century Gothic" panose="020B0502020202020204" pitchFamily="34" charset="0"/>
              </a:rPr>
              <a:t>. Of Employment</a:t>
            </a:r>
          </a:p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Deptt</a:t>
            </a:r>
            <a:r>
              <a:rPr lang="en-US" sz="1400" dirty="0" smtClean="0">
                <a:latin typeface="Century Gothic" panose="020B0502020202020204" pitchFamily="34" charset="0"/>
              </a:rPr>
              <a:t>. Of Industries</a:t>
            </a:r>
          </a:p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Deptt</a:t>
            </a:r>
            <a:r>
              <a:rPr lang="en-US" sz="1400" dirty="0" smtClean="0">
                <a:latin typeface="Century Gothic" panose="020B0502020202020204" pitchFamily="34" charset="0"/>
              </a:rPr>
              <a:t>. Of Agriculture</a:t>
            </a:r>
          </a:p>
          <a:p>
            <a:pPr algn="ctr"/>
            <a:r>
              <a:rPr lang="en-US" sz="1400" dirty="0" err="1" smtClean="0">
                <a:latin typeface="Century Gothic" panose="020B0502020202020204" pitchFamily="34" charset="0"/>
              </a:rPr>
              <a:t>Deptt</a:t>
            </a:r>
            <a:r>
              <a:rPr lang="en-US" sz="1400" dirty="0" smtClean="0">
                <a:latin typeface="Century Gothic" panose="020B0502020202020204" pitchFamily="34" charset="0"/>
              </a:rPr>
              <a:t>. Of Probation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438651" y="4154123"/>
            <a:ext cx="3043236" cy="1815882"/>
          </a:xfrm>
          <a:prstGeom prst="rect">
            <a:avLst/>
          </a:prstGeom>
          <a:solidFill>
            <a:srgbClr val="FF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Doctors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Psychiatrists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Psychologists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Lawyers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Retired Government Officers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Retired Judges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Journalists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Social Workers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3405" y="4261845"/>
            <a:ext cx="3505199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Members of Legislative Assembly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Members of Parliament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Members of Nager Panchayet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Block Officers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Councilors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 Human Rights Commission</a:t>
            </a:r>
          </a:p>
          <a:p>
            <a:pPr algn="ctr"/>
            <a:r>
              <a:rPr lang="en-US" sz="1400" dirty="0" smtClean="0">
                <a:latin typeface="Century Gothic" panose="020B0502020202020204" pitchFamily="34" charset="0"/>
              </a:rPr>
              <a:t>State Commission for Women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1150144" y="1896160"/>
            <a:ext cx="1050131" cy="1047750"/>
          </a:xfrm>
          <a:prstGeom prst="flowChartConnector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" descr="https://www.governmentjobs.com/Content/Images/CategoryIcons/code-enforcement.png"/>
          <p:cNvPicPr>
            <a:picLocks noChangeAspect="1" noChangeArrowheads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7984" y="1763288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lowchart: Connector 26"/>
          <p:cNvSpPr/>
          <p:nvPr/>
        </p:nvSpPr>
        <p:spPr>
          <a:xfrm>
            <a:off x="5372100" y="1896160"/>
            <a:ext cx="1038225" cy="1047750"/>
          </a:xfrm>
          <a:prstGeom prst="flowChartConnector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http://cdn.flaticon.com/png/256/100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61" y="2133724"/>
            <a:ext cx="5588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Flowchart: Connector 29"/>
          <p:cNvSpPr/>
          <p:nvPr/>
        </p:nvSpPr>
        <p:spPr>
          <a:xfrm>
            <a:off x="9420223" y="1942028"/>
            <a:ext cx="1038225" cy="1047750"/>
          </a:xfrm>
          <a:prstGeom prst="flowChartConnector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5260182" y="1791727"/>
            <a:ext cx="1271587" cy="1256615"/>
          </a:xfrm>
          <a:prstGeom prst="flowChartConnec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6" descr="https://raw.githubusercontent.com/CloudCoreo/leader-elect-cluster/master/images/cluster_icon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141" y="2089664"/>
            <a:ext cx="819149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urved Connector 33"/>
          <p:cNvCxnSpPr>
            <a:stCxn id="21" idx="2"/>
          </p:cNvCxnSpPr>
          <p:nvPr/>
        </p:nvCxnSpPr>
        <p:spPr>
          <a:xfrm rot="16200000" flipH="1">
            <a:off x="3241969" y="4423068"/>
            <a:ext cx="918773" cy="3951090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23" idx="2"/>
          </p:cNvCxnSpPr>
          <p:nvPr/>
        </p:nvCxnSpPr>
        <p:spPr>
          <a:xfrm rot="5400000">
            <a:off x="7428133" y="4330127"/>
            <a:ext cx="995717" cy="4060029"/>
          </a:xfrm>
          <a:prstGeom prst="curved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753100" y="5970005"/>
            <a:ext cx="9525" cy="992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901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69"/>
    </mc:Choice>
    <mc:Fallback xmlns="">
      <p:transition spd="slow" advTm="220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3" grpId="0" animBg="1"/>
      <p:bldP spid="4" grpId="0" animBg="1"/>
      <p:bldP spid="5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5791200" y="0"/>
            <a:ext cx="19050" cy="1952623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Connector 6"/>
          <p:cNvSpPr/>
          <p:nvPr/>
        </p:nvSpPr>
        <p:spPr>
          <a:xfrm>
            <a:off x="1019175" y="1952624"/>
            <a:ext cx="3562350" cy="3571875"/>
          </a:xfrm>
          <a:prstGeom prst="flowChartConnector">
            <a:avLst/>
          </a:prstGeom>
          <a:solidFill>
            <a:srgbClr val="33CCCC">
              <a:alpha val="5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MANAGEMENT OF PRISONS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210050" y="1952624"/>
            <a:ext cx="3562350" cy="3571875"/>
          </a:xfrm>
          <a:prstGeom prst="flowChartConnector">
            <a:avLst/>
          </a:pr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TREATMENT OF PRISONERS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7400925" y="1952623"/>
            <a:ext cx="3562350" cy="3571875"/>
          </a:xfrm>
          <a:prstGeom prst="flowChartConnector">
            <a:avLst/>
          </a:prstGeom>
          <a:solidFill>
            <a:schemeClr val="bg2">
              <a:lumMod val="7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SPOKESPERSON TO THE KEY POLICY MAKERS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0" name="Elbow Connector 9"/>
          <p:cNvCxnSpPr/>
          <p:nvPr/>
        </p:nvCxnSpPr>
        <p:spPr>
          <a:xfrm>
            <a:off x="1847850" y="0"/>
            <a:ext cx="3943350" cy="1400175"/>
          </a:xfrm>
          <a:prstGeom prst="bentConnector3">
            <a:avLst>
              <a:gd name="adj1" fmla="val 0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10800000" flipV="1">
            <a:off x="5810251" y="-1"/>
            <a:ext cx="4105275" cy="1400175"/>
          </a:xfrm>
          <a:prstGeom prst="bentConnector3">
            <a:avLst>
              <a:gd name="adj1" fmla="val 812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798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0"/>
    </mc:Choice>
    <mc:Fallback xmlns="">
      <p:transition spd="slow" advTm="8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969623" y="2677775"/>
            <a:ext cx="123487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EVOLUTION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78" name="Picture 6" descr="https://static.pexels.com/photos/6619/pexels-photo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3158672" y="2921168"/>
            <a:ext cx="12348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THE EVOLUTION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98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9"/>
    </mc:Choice>
    <mc:Fallback xmlns="">
      <p:transition spd="slow" advTm="29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991" y="3014133"/>
            <a:ext cx="2040466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Reform Committee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5712" y="2651091"/>
            <a:ext cx="972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1836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954" y="3383465"/>
            <a:ext cx="1625600" cy="369332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Prisons 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52195" y="379513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60093"/>
                </a:solidFill>
              </a:rPr>
              <a:t>1894</a:t>
            </a:r>
            <a:endParaRPr lang="en-US" dirty="0">
              <a:solidFill>
                <a:srgbClr val="D600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554" y="3014133"/>
            <a:ext cx="2627579" cy="369332"/>
          </a:xfrm>
          <a:prstGeom prst="rect">
            <a:avLst/>
          </a:prstGeom>
          <a:solidFill>
            <a:srgbClr val="FF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Indian Jail Committee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03233" y="2626267"/>
            <a:ext cx="102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1919-20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3133" y="3383465"/>
            <a:ext cx="1828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Mulla Committee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47416" y="3795130"/>
            <a:ext cx="102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1980-83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1933" y="3014133"/>
            <a:ext cx="220980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Model Prison Manual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92116" y="2626267"/>
            <a:ext cx="1020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481733" y="3380263"/>
            <a:ext cx="1667934" cy="369332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MHA Advisory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819078" y="3749595"/>
            <a:ext cx="688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2011</a:t>
            </a:r>
            <a:endParaRPr lang="en-US" dirty="0">
              <a:solidFill>
                <a:srgbClr val="FFCC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70933" y="2626267"/>
            <a:ext cx="19145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4991" y="397933"/>
            <a:ext cx="1963209" cy="84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" idx="2"/>
          </p:cNvCxnSpPr>
          <p:nvPr/>
        </p:nvCxnSpPr>
        <p:spPr>
          <a:xfrm>
            <a:off x="1165224" y="3383465"/>
            <a:ext cx="3176" cy="17727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185457" y="4164462"/>
            <a:ext cx="1630097" cy="0"/>
          </a:xfrm>
          <a:prstGeom prst="line">
            <a:avLst/>
          </a:prstGeom>
          <a:ln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185457" y="6417733"/>
            <a:ext cx="1700743" cy="0"/>
          </a:xfrm>
          <a:prstGeom prst="line">
            <a:avLst/>
          </a:prstGeom>
          <a:ln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0"/>
          </p:cNvCxnSpPr>
          <p:nvPr/>
        </p:nvCxnSpPr>
        <p:spPr>
          <a:xfrm flipV="1">
            <a:off x="3002754" y="1371600"/>
            <a:ext cx="11379" cy="2011865"/>
          </a:xfrm>
          <a:prstGeom prst="line">
            <a:avLst/>
          </a:prstGeom>
          <a:ln>
            <a:solidFill>
              <a:srgbClr val="D600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15554" y="2626267"/>
            <a:ext cx="2534446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59200" y="397933"/>
            <a:ext cx="2590800" cy="0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4936" y="3383465"/>
            <a:ext cx="18885" cy="2132506"/>
          </a:xfrm>
          <a:prstGeom prst="line">
            <a:avLst/>
          </a:prstGeom>
          <a:ln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578600" y="4250267"/>
            <a:ext cx="1693333" cy="846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654800" y="6477000"/>
            <a:ext cx="1701800" cy="846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8" idx="0"/>
          </p:cNvCxnSpPr>
          <p:nvPr/>
        </p:nvCxnSpPr>
        <p:spPr>
          <a:xfrm flipH="1" flipV="1">
            <a:off x="7340600" y="1430867"/>
            <a:ext cx="16933" cy="195259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0" idx="2"/>
          </p:cNvCxnSpPr>
          <p:nvPr/>
        </p:nvCxnSpPr>
        <p:spPr>
          <a:xfrm>
            <a:off x="9376833" y="3383465"/>
            <a:ext cx="17728" cy="1980962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8271933" y="2599267"/>
            <a:ext cx="2057400" cy="846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8204200" y="397933"/>
            <a:ext cx="212513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2" idx="0"/>
          </p:cNvCxnSpPr>
          <p:nvPr/>
        </p:nvCxnSpPr>
        <p:spPr>
          <a:xfrm flipV="1">
            <a:off x="11315700" y="1430867"/>
            <a:ext cx="0" cy="1949396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0524067" y="4250267"/>
            <a:ext cx="1473201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0481733" y="6477000"/>
            <a:ext cx="1557868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727" y="810672"/>
            <a:ext cx="2368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Periodic Inspections</a:t>
            </a:r>
          </a:p>
          <a:p>
            <a:pPr marL="285750" indent="-2857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No epidemic spreads and proper vaccinations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3" name="Flowchart: Connector 62"/>
          <p:cNvSpPr/>
          <p:nvPr/>
        </p:nvSpPr>
        <p:spPr>
          <a:xfrm>
            <a:off x="686857" y="5156200"/>
            <a:ext cx="956734" cy="956734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" descr="http://www.zanebenefits.com/hs-fs/hub/149308/file-415544572-png/health_insurance_for_medical_offic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084" y="5364427"/>
            <a:ext cx="540280" cy="54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Flowchart: Connector 65"/>
          <p:cNvSpPr/>
          <p:nvPr/>
        </p:nvSpPr>
        <p:spPr>
          <a:xfrm>
            <a:off x="2536826" y="406400"/>
            <a:ext cx="956734" cy="956734"/>
          </a:xfrm>
          <a:prstGeom prst="flowChartConnector">
            <a:avLst/>
          </a:prstGeom>
          <a:gradFill flip="none" rotWithShape="1">
            <a:gsLst>
              <a:gs pos="0">
                <a:srgbClr val="FF00FF">
                  <a:tint val="66000"/>
                  <a:satMod val="160000"/>
                </a:srgbClr>
              </a:gs>
              <a:gs pos="50000">
                <a:srgbClr val="FF00FF">
                  <a:tint val="44500"/>
                  <a:satMod val="160000"/>
                </a:srgbClr>
              </a:gs>
              <a:gs pos="100000">
                <a:srgbClr val="FF00FF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1976768" y="4457637"/>
            <a:ext cx="2199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Section 59(25) Appointment and Guidance of Visitors to Prison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19550" y="810672"/>
            <a:ext cx="238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Chapter XXVIII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Impartial &amp; Independent</a:t>
            </a:r>
          </a:p>
          <a:p>
            <a:pPr marL="171450" indent="-1714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Insightful to Public</a:t>
            </a:r>
          </a:p>
        </p:txBody>
      </p:sp>
      <p:sp>
        <p:nvSpPr>
          <p:cNvPr id="70" name="Flowchart: Connector 69"/>
          <p:cNvSpPr/>
          <p:nvPr/>
        </p:nvSpPr>
        <p:spPr>
          <a:xfrm>
            <a:off x="4668308" y="5233193"/>
            <a:ext cx="956734" cy="956734"/>
          </a:xfrm>
          <a:prstGeom prst="flowChartConnector">
            <a:avLst/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10" descr="http://www.wyclifchristianschool.org/people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5242467"/>
            <a:ext cx="8255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6471377" y="4474571"/>
            <a:ext cx="2055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Prisoner Welfare and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Care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Jail Administration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Inclusion of Lady Visitors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Flowchart: Connector 73"/>
          <p:cNvSpPr/>
          <p:nvPr/>
        </p:nvSpPr>
        <p:spPr>
          <a:xfrm>
            <a:off x="6879166" y="467323"/>
            <a:ext cx="956734" cy="956734"/>
          </a:xfrm>
          <a:prstGeom prst="flowChartConnec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12" descr="http://freeflaticons.com/wp-content/uploads/2014/10/toilet-copy-1413000588n8kg4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95" y="658759"/>
            <a:ext cx="54927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8229930" y="686644"/>
            <a:ext cx="2018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Grievance/Complaint Redressal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Degree and Quality of Training</a:t>
            </a:r>
          </a:p>
        </p:txBody>
      </p:sp>
      <p:sp>
        <p:nvSpPr>
          <p:cNvPr id="83" name="Flowchart: Connector 82"/>
          <p:cNvSpPr/>
          <p:nvPr/>
        </p:nvSpPr>
        <p:spPr>
          <a:xfrm>
            <a:off x="8923866" y="5223932"/>
            <a:ext cx="956734" cy="956734"/>
          </a:xfrm>
          <a:prstGeom prst="flowChartConnector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tint val="66000"/>
                  <a:satMod val="160000"/>
                </a:schemeClr>
              </a:gs>
              <a:gs pos="50000">
                <a:schemeClr val="tx1">
                  <a:lumMod val="50000"/>
                  <a:lumOff val="50000"/>
                  <a:tint val="44500"/>
                  <a:satMod val="160000"/>
                </a:schemeClr>
              </a:gs>
              <a:gs pos="100000">
                <a:schemeClr val="tx1">
                  <a:lumMod val="50000"/>
                  <a:lumOff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10308301" y="4364542"/>
            <a:ext cx="184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Streamlining of NOVs</a:t>
            </a:r>
          </a:p>
          <a:p>
            <a:pPr marL="171450" indent="-171450" algn="ctr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Legal, mental and rehabilitative assistance</a:t>
            </a:r>
          </a:p>
        </p:txBody>
      </p:sp>
      <p:sp>
        <p:nvSpPr>
          <p:cNvPr id="85" name="Flowchart: Connector 84"/>
          <p:cNvSpPr/>
          <p:nvPr/>
        </p:nvSpPr>
        <p:spPr>
          <a:xfrm>
            <a:off x="10837333" y="474133"/>
            <a:ext cx="956734" cy="956734"/>
          </a:xfrm>
          <a:prstGeom prst="flowChartConnector">
            <a:avLst/>
          </a:prstGeom>
          <a:gradFill flip="none" rotWithShape="1">
            <a:gsLst>
              <a:gs pos="0">
                <a:schemeClr val="accent4">
                  <a:tint val="66000"/>
                  <a:satMod val="160000"/>
                </a:schemeClr>
              </a:gs>
              <a:gs pos="50000">
                <a:schemeClr val="accent4">
                  <a:tint val="44500"/>
                  <a:satMod val="160000"/>
                </a:schemeClr>
              </a:gs>
              <a:gs pos="100000">
                <a:schemeClr val="accent4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16" descr="http://vignette2.wikia.nocookie.net/themannycenturionstheclashofkaijudo/images/4/44/Legal_scales_black_silhouette.png/revision/latest?cb=20140801205434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5880" y="568291"/>
            <a:ext cx="507308" cy="532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https://cdn1.iconfinder.com/data/icons/business-and-finance-20/200/vector_65_12-512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019" y="580858"/>
            <a:ext cx="593361" cy="7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thehearingcurve.com/wp-content/uploads/2014/02/ear_sound_icon_bla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357" y="5348291"/>
            <a:ext cx="730197" cy="73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67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24"/>
    </mc:Choice>
    <mc:Fallback xmlns="">
      <p:transition spd="slow" advTm="3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  <p:bldP spid="62" grpId="0"/>
      <p:bldP spid="63" grpId="0" animBg="1"/>
      <p:bldP spid="66" grpId="0" animBg="1"/>
      <p:bldP spid="64" grpId="0"/>
      <p:bldP spid="68" grpId="0"/>
      <p:bldP spid="70" grpId="0" animBg="1"/>
      <p:bldP spid="71" grpId="0"/>
      <p:bldP spid="74" grpId="0" animBg="1"/>
      <p:bldP spid="81" grpId="0"/>
      <p:bldP spid="83" grpId="0" animBg="1"/>
      <p:bldP spid="82" grpId="0"/>
      <p:bldP spid="8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nomblog.com/wp-content/uploads/2013/07/87614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667" y="2637562"/>
            <a:ext cx="1141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JUDICIAL DECISIONS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23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8"/>
    </mc:Choice>
    <mc:Fallback xmlns="">
      <p:transition spd="slow" advTm="24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V="1">
            <a:off x="0" y="3625754"/>
            <a:ext cx="12259733" cy="25400"/>
          </a:xfrm>
          <a:prstGeom prst="line">
            <a:avLst/>
          </a:prstGeom>
          <a:ln w="38100">
            <a:solidFill>
              <a:srgbClr val="F151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5769" y="3266594"/>
            <a:ext cx="824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1965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9329" y="3676132"/>
            <a:ext cx="727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1980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53927" y="3267704"/>
            <a:ext cx="810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1981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48986" y="3266594"/>
            <a:ext cx="896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1986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21675" y="3614917"/>
            <a:ext cx="751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1988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2146" y="3258876"/>
            <a:ext cx="85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1997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21588" y="3604977"/>
            <a:ext cx="72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1999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2706" y="3261001"/>
            <a:ext cx="838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2005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87152" y="3604977"/>
            <a:ext cx="772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8923" y="3625754"/>
            <a:ext cx="76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1984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188" y="76571"/>
            <a:ext cx="1714944" cy="29238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 smtClean="0"/>
              <a:t>Ranchod</a:t>
            </a:r>
            <a:r>
              <a:rPr lang="en-IN" sz="1400" b="1" dirty="0" smtClean="0"/>
              <a:t> vs. State of M.P</a:t>
            </a:r>
          </a:p>
          <a:p>
            <a:pPr algn="ctr"/>
            <a:r>
              <a:rPr lang="en-US" sz="1200" dirty="0" smtClean="0"/>
              <a:t>A prisoner had died due to intentional carelessness of the jail doctors. Emphasized on the </a:t>
            </a:r>
            <a:r>
              <a:rPr lang="en-US" sz="1200" b="1" dirty="0" smtClean="0"/>
              <a:t>preventive function of NOVs </a:t>
            </a:r>
            <a:r>
              <a:rPr lang="en-US" sz="1200" dirty="0" smtClean="0"/>
              <a:t>and held that if they had acquainted themselves with the prisoners problems and made efforts for amelioration, probably this situation would have never arose.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74398" y="4350141"/>
            <a:ext cx="2142066" cy="20005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Sunil </a:t>
            </a:r>
            <a:r>
              <a:rPr lang="en-IN" sz="1400" b="1" dirty="0" err="1"/>
              <a:t>Batra</a:t>
            </a:r>
            <a:r>
              <a:rPr lang="en-IN" sz="1400" b="1" dirty="0"/>
              <a:t> vs. Delhi Administration</a:t>
            </a:r>
          </a:p>
          <a:p>
            <a:pPr algn="ctr"/>
            <a:r>
              <a:rPr lang="en-IN" sz="1200" dirty="0"/>
              <a:t>Emphasized on vesting </a:t>
            </a:r>
            <a:r>
              <a:rPr lang="en-IN" sz="1200" dirty="0" err="1"/>
              <a:t>visitorial</a:t>
            </a:r>
            <a:r>
              <a:rPr lang="en-IN" sz="1200" dirty="0"/>
              <a:t> powers </a:t>
            </a:r>
            <a:r>
              <a:rPr lang="en-IN" sz="1200" dirty="0" smtClean="0"/>
              <a:t>to </a:t>
            </a:r>
            <a:r>
              <a:rPr lang="en-IN" sz="1200" b="1" dirty="0"/>
              <a:t>people from varied social </a:t>
            </a:r>
            <a:r>
              <a:rPr lang="en-IN" sz="1200" b="1" dirty="0" smtClean="0"/>
              <a:t>backgrounds </a:t>
            </a:r>
            <a:r>
              <a:rPr lang="en-IN" sz="1200" dirty="0" smtClean="0"/>
              <a:t>and judicial officers </a:t>
            </a:r>
            <a:r>
              <a:rPr lang="en-IN" sz="1200" dirty="0"/>
              <a:t>to ensure an </a:t>
            </a:r>
            <a:r>
              <a:rPr lang="en-IN" sz="1200" b="1" dirty="0"/>
              <a:t>instant administrative grievance </a:t>
            </a:r>
            <a:r>
              <a:rPr lang="en-IN" sz="1200" b="1" dirty="0" err="1"/>
              <a:t>redressal</a:t>
            </a:r>
            <a:r>
              <a:rPr lang="en-IN" sz="1200" b="1" dirty="0"/>
              <a:t> mechanism </a:t>
            </a:r>
            <a:r>
              <a:rPr lang="en-IN" sz="1200" dirty="0"/>
              <a:t>to protect the rights of prisoners.  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163837" y="754881"/>
            <a:ext cx="2142066" cy="22159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Rakesh Kaushik vs. BL VIG Superintendent Central Jail, New Delhi</a:t>
            </a:r>
          </a:p>
          <a:p>
            <a:pPr algn="ctr"/>
            <a:r>
              <a:rPr lang="en-US" sz="1200" b="1" dirty="0" err="1"/>
              <a:t>Visitorial</a:t>
            </a:r>
            <a:r>
              <a:rPr lang="en-US" sz="1200" b="1" dirty="0"/>
              <a:t> functions of a Session Judge </a:t>
            </a:r>
            <a:r>
              <a:rPr lang="en-US" sz="1200" dirty="0"/>
              <a:t>was  highlighted. His duty is to acquaint himself with conditions of tension, the internal violence and prisoners’ grievances </a:t>
            </a:r>
            <a:r>
              <a:rPr lang="en-US" sz="1200" dirty="0" smtClean="0"/>
              <a:t>enquire </a:t>
            </a:r>
            <a:r>
              <a:rPr lang="en-US" sz="1200" dirty="0"/>
              <a:t>into those aspects with a view to suggest remedial </a:t>
            </a:r>
            <a:r>
              <a:rPr lang="en-US" sz="1200" dirty="0" smtClean="0"/>
              <a:t>action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2732468" y="4273932"/>
            <a:ext cx="2142066" cy="2400657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/>
              <a:t>Madhukar</a:t>
            </a:r>
            <a:r>
              <a:rPr lang="en-IN" sz="1400" b="1" dirty="0"/>
              <a:t> </a:t>
            </a:r>
            <a:r>
              <a:rPr lang="en-IN" sz="1400" b="1" dirty="0" err="1"/>
              <a:t>Bhagwan</a:t>
            </a:r>
            <a:r>
              <a:rPr lang="en-IN" sz="1400" b="1" dirty="0"/>
              <a:t> </a:t>
            </a:r>
            <a:r>
              <a:rPr lang="en-IN" sz="1400" b="1" dirty="0" err="1"/>
              <a:t>Jambhale</a:t>
            </a:r>
            <a:r>
              <a:rPr lang="en-IN" sz="1400" b="1" dirty="0"/>
              <a:t> v State of Maharashtra &amp; </a:t>
            </a:r>
            <a:r>
              <a:rPr lang="en-IN" sz="1400" b="1" dirty="0" err="1" smtClean="0"/>
              <a:t>Ors</a:t>
            </a:r>
            <a:endParaRPr lang="en-IN" sz="1400" b="1" dirty="0"/>
          </a:p>
          <a:p>
            <a:pPr algn="just"/>
            <a:r>
              <a:rPr lang="en-IN" sz="1200" dirty="0"/>
              <a:t>Judges are invigilators and enforcers of </a:t>
            </a:r>
            <a:r>
              <a:rPr lang="en-IN" sz="1200" dirty="0" smtClean="0"/>
              <a:t>Constitutionality and </a:t>
            </a:r>
            <a:r>
              <a:rPr lang="en-IN" sz="1200" dirty="0"/>
              <a:t>of a grim  microcosm called prison. Therefore, a continuing institutional responsibility vests in them to </a:t>
            </a:r>
            <a:r>
              <a:rPr lang="en-IN" sz="1200" b="1" dirty="0"/>
              <a:t>monitor the </a:t>
            </a:r>
            <a:r>
              <a:rPr lang="en-IN" sz="1200" b="1" dirty="0" err="1"/>
              <a:t>incarceratory</a:t>
            </a:r>
            <a:r>
              <a:rPr lang="en-IN" sz="1200" b="1" dirty="0"/>
              <a:t> process and prevent security ‘excesses</a:t>
            </a:r>
            <a:r>
              <a:rPr lang="en-IN" sz="1200" dirty="0" smtClean="0"/>
              <a:t>’.</a:t>
            </a:r>
            <a:endParaRPr lang="en-US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4655609" y="526110"/>
            <a:ext cx="1645979" cy="2400657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Sheela </a:t>
            </a:r>
            <a:r>
              <a:rPr lang="en-IN" sz="1400" b="1" dirty="0" err="1"/>
              <a:t>Barse</a:t>
            </a:r>
            <a:r>
              <a:rPr lang="en-IN" sz="1400" b="1" dirty="0"/>
              <a:t> &amp; </a:t>
            </a:r>
            <a:r>
              <a:rPr lang="en-IN" sz="1400" b="1" dirty="0" err="1"/>
              <a:t>Anr</a:t>
            </a:r>
            <a:r>
              <a:rPr lang="en-IN" sz="1400" b="1" dirty="0"/>
              <a:t> vs Union Of India &amp; </a:t>
            </a:r>
            <a:r>
              <a:rPr lang="en-IN" sz="1400" b="1" dirty="0" err="1" smtClean="0"/>
              <a:t>Ors</a:t>
            </a:r>
            <a:endParaRPr lang="en-IN" sz="1400" b="1" dirty="0"/>
          </a:p>
          <a:p>
            <a:pPr algn="ctr"/>
            <a:r>
              <a:rPr lang="en-IN" sz="1200" b="1" dirty="0"/>
              <a:t>Purpose of appointing visitors </a:t>
            </a:r>
            <a:r>
              <a:rPr lang="en-IN" sz="1200" dirty="0"/>
              <a:t>is to ensure that the provisions in the Manual are strictly complied so far as the convicts and the under-trials prisoners detained in jail are concerned.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4990538" y="4165054"/>
            <a:ext cx="2638080" cy="266226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200" b="1" dirty="0"/>
              <a:t>Sanjay Suri vs. Delhi Administration, Delhi &amp; </a:t>
            </a:r>
            <a:r>
              <a:rPr lang="en-IN" sz="1200" b="1" dirty="0" err="1" smtClean="0"/>
              <a:t>Anr</a:t>
            </a:r>
            <a:endParaRPr lang="en-IN" sz="1200" b="1" dirty="0" smtClean="0"/>
          </a:p>
          <a:p>
            <a:pPr algn="ctr"/>
            <a:r>
              <a:rPr lang="en-IN" sz="1100" dirty="0"/>
              <a:t>The Visitors’ Board should consist of </a:t>
            </a:r>
            <a:r>
              <a:rPr lang="en-IN" sz="1100" b="1" dirty="0"/>
              <a:t>cross sections of society; people with good background, social activists, and people connected with the news media, lady social workers, jurists, retired public officers </a:t>
            </a:r>
            <a:r>
              <a:rPr lang="en-IN" sz="1100" dirty="0"/>
              <a:t>from the Judiciary as also the Executive. The Sessions Judge should be given an acknowledged position as a visitor and his visits should not be routine ones. Full care should be taken by him to have a real picture of the defects in the Administration qua the resident prisoners and undertrials.</a:t>
            </a:r>
            <a:endParaRPr lang="en-US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6571697" y="477106"/>
            <a:ext cx="2142066" cy="2369880"/>
          </a:xfrm>
          <a:prstGeom prst="rect">
            <a:avLst/>
          </a:prstGeom>
          <a:solidFill>
            <a:srgbClr val="DBB7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Rama Murthy v. State of Karnataka</a:t>
            </a:r>
          </a:p>
          <a:p>
            <a:pPr algn="ctr"/>
            <a:r>
              <a:rPr lang="en-IN" sz="1200" dirty="0" smtClean="0"/>
              <a:t>It was advised to the visitors that inspections must be made on the </a:t>
            </a:r>
            <a:r>
              <a:rPr lang="en-IN" sz="1200" b="1" dirty="0" smtClean="0"/>
              <a:t>shortest notice </a:t>
            </a:r>
            <a:r>
              <a:rPr lang="en-IN" sz="1200" dirty="0" smtClean="0"/>
              <a:t>so that the reality becomes known. </a:t>
            </a:r>
            <a:r>
              <a:rPr lang="en-IN" sz="1200" b="1" dirty="0" smtClean="0"/>
              <a:t>Fair inquiry </a:t>
            </a:r>
            <a:r>
              <a:rPr lang="en-IN" sz="1200" dirty="0" smtClean="0"/>
              <a:t>into the complaints must be called and </a:t>
            </a:r>
            <a:r>
              <a:rPr lang="en-IN" sz="1200" b="1" dirty="0" smtClean="0"/>
              <a:t>full assurance</a:t>
            </a:r>
            <a:r>
              <a:rPr lang="en-IN" sz="1200" dirty="0" smtClean="0"/>
              <a:t> must be made to the prisoner that he/she would suffer any evil consequence for lodging a complaint. </a:t>
            </a:r>
            <a:endParaRPr lang="en-US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7737864" y="4165054"/>
            <a:ext cx="2142066" cy="2739211"/>
          </a:xfrm>
          <a:prstGeom prst="rect">
            <a:avLst/>
          </a:prstGeom>
          <a:solidFill>
            <a:srgbClr val="FF99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/>
              <a:t>Rasikbhai</a:t>
            </a:r>
            <a:r>
              <a:rPr lang="en-US" sz="1400" b="1" dirty="0"/>
              <a:t> </a:t>
            </a:r>
            <a:r>
              <a:rPr lang="en-US" sz="1400" b="1" dirty="0" err="1"/>
              <a:t>Ramsingh</a:t>
            </a:r>
            <a:r>
              <a:rPr lang="en-US" sz="1400" b="1" dirty="0"/>
              <a:t> </a:t>
            </a:r>
            <a:r>
              <a:rPr lang="en-US" sz="1400" b="1" dirty="0" err="1"/>
              <a:t>Rana</a:t>
            </a:r>
            <a:r>
              <a:rPr lang="en-US" sz="1400" b="1" dirty="0"/>
              <a:t> vs. State of Gujarat</a:t>
            </a:r>
          </a:p>
          <a:p>
            <a:pPr algn="ctr"/>
            <a:r>
              <a:rPr lang="en-US" sz="1200" dirty="0"/>
              <a:t>The Board of Visitors was termed a “</a:t>
            </a:r>
            <a:r>
              <a:rPr lang="en-US" sz="1200" b="1" dirty="0"/>
              <a:t>practicable formula </a:t>
            </a:r>
            <a:r>
              <a:rPr lang="en-US" sz="1200" dirty="0"/>
              <a:t>bearing in mind the humanistic approach</a:t>
            </a:r>
            <a:r>
              <a:rPr lang="en-US" sz="1200" dirty="0" smtClean="0"/>
              <a:t>”, “an </a:t>
            </a:r>
            <a:r>
              <a:rPr lang="en-US" sz="1200" b="1" dirty="0"/>
              <a:t>effective administrative solution</a:t>
            </a:r>
            <a:r>
              <a:rPr lang="en-US" sz="1200" dirty="0"/>
              <a:t>” and something further concrete in the nature of a </a:t>
            </a:r>
            <a:r>
              <a:rPr lang="en-US" sz="1200" b="1" dirty="0"/>
              <a:t>permanent workable arrangement</a:t>
            </a:r>
            <a:r>
              <a:rPr lang="en-US" sz="1200" dirty="0"/>
              <a:t>…to constantly monitor the </a:t>
            </a:r>
            <a:r>
              <a:rPr lang="en-US" sz="1200" dirty="0" smtClean="0"/>
              <a:t>unfailing effective </a:t>
            </a:r>
            <a:r>
              <a:rPr lang="en-US" sz="1200" dirty="0"/>
              <a:t>implementation of the arrangements”. 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983872" y="902195"/>
            <a:ext cx="2142066" cy="1792798"/>
          </a:xfrm>
          <a:prstGeom prst="rect">
            <a:avLst/>
          </a:prstGeom>
          <a:solidFill>
            <a:srgbClr val="72A6F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 err="1"/>
              <a:t>Sitaben</a:t>
            </a:r>
            <a:r>
              <a:rPr lang="en-IN" sz="1400" b="1" dirty="0"/>
              <a:t> </a:t>
            </a:r>
            <a:r>
              <a:rPr lang="en-IN" sz="1400" b="1" dirty="0" err="1"/>
              <a:t>Govabhai</a:t>
            </a:r>
            <a:r>
              <a:rPr lang="en-IN" sz="1400" b="1" dirty="0"/>
              <a:t> Desai (</a:t>
            </a:r>
            <a:r>
              <a:rPr lang="en-IN" sz="1400" b="1" dirty="0" err="1"/>
              <a:t>Rabari</a:t>
            </a:r>
            <a:r>
              <a:rPr lang="en-IN" sz="1400" b="1" dirty="0"/>
              <a:t>) v State of Gujarat</a:t>
            </a:r>
          </a:p>
          <a:p>
            <a:pPr algn="just"/>
            <a:endParaRPr lang="en-IN" sz="1050" i="1" dirty="0" smtClean="0"/>
          </a:p>
          <a:p>
            <a:pPr algn="ctr"/>
            <a:r>
              <a:rPr lang="en-IN" sz="1200" dirty="0"/>
              <a:t>Not only periodic checks but </a:t>
            </a:r>
            <a:r>
              <a:rPr lang="en-IN" sz="1200" b="1" dirty="0"/>
              <a:t>surprise checks </a:t>
            </a:r>
            <a:r>
              <a:rPr lang="en-IN" sz="1200" dirty="0"/>
              <a:t>by Judicial Officers were ordered </a:t>
            </a:r>
            <a:r>
              <a:rPr lang="en-IN" sz="1200" dirty="0" smtClean="0"/>
              <a:t>to </a:t>
            </a:r>
            <a:r>
              <a:rPr lang="en-IN" sz="1200" dirty="0"/>
              <a:t>ensure observation to the </a:t>
            </a:r>
            <a:r>
              <a:rPr lang="en-IN" sz="1200" dirty="0" smtClean="0"/>
              <a:t>rules with regards to maintenance of jails and conditions of prisoners</a:t>
            </a:r>
            <a:endParaRPr lang="en-US" sz="1050" dirty="0"/>
          </a:p>
        </p:txBody>
      </p:sp>
      <p:sp>
        <p:nvSpPr>
          <p:cNvPr id="57" name="TextBox 56"/>
          <p:cNvSpPr txBox="1"/>
          <p:nvPr/>
        </p:nvSpPr>
        <p:spPr>
          <a:xfrm>
            <a:off x="9989176" y="4315993"/>
            <a:ext cx="2142066" cy="1631216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1400" b="1" dirty="0"/>
              <a:t>Master </a:t>
            </a:r>
            <a:r>
              <a:rPr lang="en-IN" sz="1400" b="1" dirty="0" err="1"/>
              <a:t>Jithu</a:t>
            </a:r>
            <a:r>
              <a:rPr lang="en-IN" sz="1400" b="1" dirty="0"/>
              <a:t> vs State Of Tamil Nadu</a:t>
            </a:r>
          </a:p>
          <a:p>
            <a:pPr algn="ctr"/>
            <a:r>
              <a:rPr lang="en-IN" sz="1200" dirty="0"/>
              <a:t>The power of Chief Judicial Magistrates and Sessions Judges  to make </a:t>
            </a:r>
            <a:r>
              <a:rPr lang="en-IN" sz="1200" b="1" dirty="0"/>
              <a:t>surprise visits </a:t>
            </a:r>
            <a:r>
              <a:rPr lang="en-IN" sz="1200" dirty="0"/>
              <a:t>must be used to ensure that juveniles are not being kept with adult accused persons. </a:t>
            </a:r>
            <a:endParaRPr lang="en-US" sz="12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538107" y="3013817"/>
            <a:ext cx="0" cy="27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173642" y="2875324"/>
            <a:ext cx="0" cy="463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0" idx="0"/>
          </p:cNvCxnSpPr>
          <p:nvPr/>
        </p:nvCxnSpPr>
        <p:spPr>
          <a:xfrm flipV="1">
            <a:off x="3058994" y="3013817"/>
            <a:ext cx="0" cy="253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1" idx="0"/>
          </p:cNvCxnSpPr>
          <p:nvPr/>
        </p:nvCxnSpPr>
        <p:spPr>
          <a:xfrm flipH="1" flipV="1">
            <a:off x="5297313" y="2970872"/>
            <a:ext cx="1" cy="295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15" idx="0"/>
          </p:cNvCxnSpPr>
          <p:nvPr/>
        </p:nvCxnSpPr>
        <p:spPr>
          <a:xfrm flipV="1">
            <a:off x="9942143" y="2782822"/>
            <a:ext cx="0" cy="478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9" idx="2"/>
          </p:cNvCxnSpPr>
          <p:nvPr/>
        </p:nvCxnSpPr>
        <p:spPr>
          <a:xfrm flipH="1">
            <a:off x="2252896" y="4076242"/>
            <a:ext cx="1" cy="197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151213" y="3929069"/>
            <a:ext cx="0" cy="34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097301" y="3929411"/>
            <a:ext cx="0" cy="245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419014" y="3876187"/>
            <a:ext cx="10883" cy="288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6" idx="2"/>
          </p:cNvCxnSpPr>
          <p:nvPr/>
        </p:nvCxnSpPr>
        <p:spPr>
          <a:xfrm>
            <a:off x="11673416" y="4005087"/>
            <a:ext cx="4778" cy="264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113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94"/>
    </mc:Choice>
    <mc:Fallback xmlns="">
      <p:transition spd="slow" advTm="775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22" grpId="0" animBg="1"/>
      <p:bldP spid="26" grpId="0" animBg="1"/>
      <p:bldP spid="49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ensusedusoft.com/IT_Research_Solutions/images/resear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2222" y="3129260"/>
            <a:ext cx="6740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CHRI’S STUDY 2015</a:t>
            </a:r>
            <a:endParaRPr lang="en-US" sz="54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0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"/>
    </mc:Choice>
    <mc:Fallback xmlns="">
      <p:transition spd="slow" advTm="2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1|1.6|2.3|2.3|2.3|2.4|1.8|2.1|1.8|1.5|1.7|2|1.9|1.8|2.2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7|2|1.3|1.6|2.1|1.5|1.1|1.9|2.2|1.8|1.9|1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8|2.7|2.4|1.5|2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1.4|1.2|1.4|0.9|1.6|1.8|1.8|2.2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5|1|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3|1.4|2|1.5|1.5|1.9|1.4|1.5|2.5|1.3|1.2|2.1|1.1|1.2|2|1.4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|5.5|6.5|6.4|5.9|7.2|5.3|11.8|10|8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1281</Words>
  <Application>Microsoft Office PowerPoint</Application>
  <PresentationFormat>Widescreen</PresentationFormat>
  <Paragraphs>265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Candara</vt:lpstr>
      <vt:lpstr>Century Gothic</vt:lpstr>
      <vt:lpstr>Mangal</vt:lpstr>
      <vt:lpstr>Quicksand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Mrinal Sharma</dc:creator>
  <cp:lastModifiedBy>Mrinal Sharma</cp:lastModifiedBy>
  <cp:revision>61</cp:revision>
  <dcterms:created xsi:type="dcterms:W3CDTF">2015-12-22T04:34:40Z</dcterms:created>
  <dcterms:modified xsi:type="dcterms:W3CDTF">2016-02-24T09:24:21Z</dcterms:modified>
</cp:coreProperties>
</file>