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89" r:id="rId3"/>
    <p:sldId id="257" r:id="rId4"/>
    <p:sldId id="290" r:id="rId5"/>
    <p:sldId id="259" r:id="rId6"/>
    <p:sldId id="291" r:id="rId7"/>
    <p:sldId id="265" r:id="rId8"/>
    <p:sldId id="266" r:id="rId9"/>
    <p:sldId id="267" r:id="rId10"/>
    <p:sldId id="262" r:id="rId11"/>
    <p:sldId id="263" r:id="rId12"/>
    <p:sldId id="276" r:id="rId13"/>
    <p:sldId id="277" r:id="rId14"/>
    <p:sldId id="278" r:id="rId15"/>
    <p:sldId id="269" r:id="rId16"/>
    <p:sldId id="270" r:id="rId17"/>
    <p:sldId id="286" r:id="rId18"/>
    <p:sldId id="271" r:id="rId19"/>
    <p:sldId id="274" r:id="rId20"/>
    <p:sldId id="272" r:id="rId21"/>
    <p:sldId id="275" r:id="rId22"/>
    <p:sldId id="279" r:id="rId23"/>
    <p:sldId id="285" r:id="rId24"/>
    <p:sldId id="280" r:id="rId25"/>
    <p:sldId id="282" r:id="rId26"/>
    <p:sldId id="283" r:id="rId27"/>
    <p:sldId id="281" r:id="rId28"/>
    <p:sldId id="29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D632364-BE48-4E43-814A-B7D09A3A9751}" type="datetimeFigureOut">
              <a:rPr lang="en-IN" smtClean="0"/>
              <a:pPr/>
              <a:t>24-02-2016</a:t>
            </a:fld>
            <a:endParaRPr lang="en-IN"/>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IN"/>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FC9D7EC-6F35-403A-9E92-3CA3A890216E}"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632364-BE48-4E43-814A-B7D09A3A9751}" type="datetimeFigureOut">
              <a:rPr lang="en-IN" smtClean="0"/>
              <a:pPr/>
              <a:t>24-02-2016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C9D7EC-6F35-403A-9E92-3CA3A890216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D632364-BE48-4E43-814A-B7D09A3A9751}" type="datetimeFigureOut">
              <a:rPr lang="en-IN" smtClean="0"/>
              <a:pPr/>
              <a:t>24-02-2016</a:t>
            </a:fld>
            <a:endParaRPr lang="en-IN"/>
          </a:p>
        </p:txBody>
      </p:sp>
      <p:sp>
        <p:nvSpPr>
          <p:cNvPr id="5" name="Footer Placeholder 4"/>
          <p:cNvSpPr>
            <a:spLocks noGrp="1"/>
          </p:cNvSpPr>
          <p:nvPr>
            <p:ph type="ftr" sz="quarter" idx="11"/>
          </p:nvPr>
        </p:nvSpPr>
        <p:spPr>
          <a:xfrm>
            <a:off x="457201" y="6248207"/>
            <a:ext cx="5573483" cy="365125"/>
          </a:xfrm>
        </p:spPr>
        <p:txBody>
          <a:bodyPr/>
          <a:lstStyle/>
          <a:p>
            <a:endParaRPr lang="en-IN"/>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FC9D7EC-6F35-403A-9E92-3CA3A890216E}"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D632364-BE48-4E43-814A-B7D09A3A9751}" type="datetimeFigureOut">
              <a:rPr lang="en-IN" smtClean="0"/>
              <a:pPr/>
              <a:t>24-02-2016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FC9D7EC-6F35-403A-9E92-3CA3A890216E}" type="slidenum">
              <a:rPr lang="en-IN" smtClean="0"/>
              <a:pPr/>
              <a:t>‹#›</a:t>
            </a:fld>
            <a:endParaRPr lang="en-IN"/>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D632364-BE48-4E43-814A-B7D09A3A9751}" type="datetimeFigureOut">
              <a:rPr lang="en-IN" smtClean="0"/>
              <a:pPr/>
              <a:t>24-02-2016</a:t>
            </a:fld>
            <a:endParaRPr lang="en-IN"/>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FC9D7EC-6F35-403A-9E92-3CA3A890216E}" type="slidenum">
              <a:rPr lang="en-IN" smtClean="0"/>
              <a:pPr/>
              <a:t>‹#›</a:t>
            </a:fld>
            <a:endParaRPr lang="en-IN"/>
          </a:p>
        </p:txBody>
      </p:sp>
      <p:sp>
        <p:nvSpPr>
          <p:cNvPr id="14" name="Footer Placeholder 13"/>
          <p:cNvSpPr>
            <a:spLocks noGrp="1"/>
          </p:cNvSpPr>
          <p:nvPr>
            <p:ph type="ftr" sz="quarter" idx="12"/>
          </p:nvPr>
        </p:nvSpPr>
        <p:spPr/>
        <p:txBody>
          <a:bodyPr/>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D632364-BE48-4E43-814A-B7D09A3A9751}" type="datetimeFigureOut">
              <a:rPr lang="en-IN" smtClean="0"/>
              <a:pPr/>
              <a:t>24-02-2016</a:t>
            </a:fld>
            <a:endParaRPr lang="en-IN"/>
          </a:p>
        </p:txBody>
      </p:sp>
      <p:sp>
        <p:nvSpPr>
          <p:cNvPr id="10" name="Slide Number Placeholder 9"/>
          <p:cNvSpPr>
            <a:spLocks noGrp="1"/>
          </p:cNvSpPr>
          <p:nvPr>
            <p:ph type="sldNum" sz="quarter" idx="16"/>
          </p:nvPr>
        </p:nvSpPr>
        <p:spPr/>
        <p:txBody>
          <a:bodyPr rtlCol="0"/>
          <a:lstStyle/>
          <a:p>
            <a:fld id="{AFC9D7EC-6F35-403A-9E92-3CA3A890216E}" type="slidenum">
              <a:rPr lang="en-IN" smtClean="0"/>
              <a:pPr/>
              <a:t>‹#›</a:t>
            </a:fld>
            <a:endParaRPr lang="en-IN"/>
          </a:p>
        </p:txBody>
      </p:sp>
      <p:sp>
        <p:nvSpPr>
          <p:cNvPr id="12" name="Footer Placeholder 11"/>
          <p:cNvSpPr>
            <a:spLocks noGrp="1"/>
          </p:cNvSpPr>
          <p:nvPr>
            <p:ph type="ftr" sz="quarter" idx="17"/>
          </p:nvPr>
        </p:nvSpPr>
        <p:spPr/>
        <p:txBody>
          <a:bodyPr rtlCol="0"/>
          <a:lstStyle/>
          <a:p>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D632364-BE48-4E43-814A-B7D09A3A9751}" type="datetimeFigureOut">
              <a:rPr lang="en-IN" smtClean="0"/>
              <a:pPr/>
              <a:t>24-02-2016</a:t>
            </a:fld>
            <a:endParaRPr lang="en-IN"/>
          </a:p>
        </p:txBody>
      </p:sp>
      <p:sp>
        <p:nvSpPr>
          <p:cNvPr id="12" name="Slide Number Placeholder 11"/>
          <p:cNvSpPr>
            <a:spLocks noGrp="1"/>
          </p:cNvSpPr>
          <p:nvPr>
            <p:ph type="sldNum" sz="quarter" idx="16"/>
          </p:nvPr>
        </p:nvSpPr>
        <p:spPr/>
        <p:txBody>
          <a:bodyPr rtlCol="0"/>
          <a:lstStyle/>
          <a:p>
            <a:fld id="{AFC9D7EC-6F35-403A-9E92-3CA3A890216E}" type="slidenum">
              <a:rPr lang="en-IN" smtClean="0"/>
              <a:pPr/>
              <a:t>‹#›</a:t>
            </a:fld>
            <a:endParaRPr lang="en-IN"/>
          </a:p>
        </p:txBody>
      </p:sp>
      <p:sp>
        <p:nvSpPr>
          <p:cNvPr id="14" name="Footer Placeholder 13"/>
          <p:cNvSpPr>
            <a:spLocks noGrp="1"/>
          </p:cNvSpPr>
          <p:nvPr>
            <p:ph type="ftr" sz="quarter" idx="17"/>
          </p:nvPr>
        </p:nvSpPr>
        <p:spPr/>
        <p:txBody>
          <a:bodyPr rtlCol="0"/>
          <a:lstStyle/>
          <a:p>
            <a:endParaRPr lang="en-IN"/>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632364-BE48-4E43-814A-B7D09A3A9751}" type="datetimeFigureOut">
              <a:rPr lang="en-IN" smtClean="0"/>
              <a:pPr/>
              <a:t>24-02-2016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FC9D7EC-6F35-403A-9E92-3CA3A890216E}"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32364-BE48-4E43-814A-B7D09A3A9751}" type="datetimeFigureOut">
              <a:rPr lang="en-IN" smtClean="0"/>
              <a:pPr/>
              <a:t>24-02-2016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FC9D7EC-6F35-403A-9E92-3CA3A890216E}"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D632364-BE48-4E43-814A-B7D09A3A9751}" type="datetimeFigureOut">
              <a:rPr lang="en-IN" smtClean="0"/>
              <a:pPr/>
              <a:t>24-02-2016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FC9D7EC-6F35-403A-9E92-3CA3A890216E}" type="slidenum">
              <a:rPr lang="en-IN" smtClean="0"/>
              <a:pPr/>
              <a:t>‹#›</a:t>
            </a:fld>
            <a:endParaRPr lang="en-IN"/>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D632364-BE48-4E43-814A-B7D09A3A9751}" type="datetimeFigureOut">
              <a:rPr lang="en-IN" smtClean="0"/>
              <a:pPr/>
              <a:t>24-02-2016</a:t>
            </a:fld>
            <a:endParaRPr lang="en-IN"/>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FC9D7EC-6F35-403A-9E92-3CA3A890216E}" type="slidenum">
              <a:rPr lang="en-IN" smtClean="0"/>
              <a:pPr/>
              <a:t>‹#›</a:t>
            </a:fld>
            <a:endParaRPr lang="en-IN"/>
          </a:p>
        </p:txBody>
      </p:sp>
      <p:sp>
        <p:nvSpPr>
          <p:cNvPr id="14" name="Footer Placeholder 13"/>
          <p:cNvSpPr>
            <a:spLocks noGrp="1"/>
          </p:cNvSpPr>
          <p:nvPr>
            <p:ph type="ftr" sz="quarter" idx="12"/>
          </p:nvPr>
        </p:nvSpPr>
        <p:spPr>
          <a:xfrm>
            <a:off x="1600200" y="6248206"/>
            <a:ext cx="4572000" cy="365125"/>
          </a:xfrm>
        </p:spPr>
        <p:txBody>
          <a:bodyPr rtlCol="0"/>
          <a:lstStyle/>
          <a:p>
            <a:endParaRPr lang="en-IN"/>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D632364-BE48-4E43-814A-B7D09A3A9751}" type="datetimeFigureOut">
              <a:rPr lang="en-IN" smtClean="0"/>
              <a:pPr/>
              <a:t>24-02-2016</a:t>
            </a:fld>
            <a:endParaRPr lang="en-IN"/>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IN"/>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FC9D7EC-6F35-403A-9E92-3CA3A890216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judis.nic.i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indlaw.com/" TargetMode="External"/><Relationship Id="rId13" Type="http://schemas.openxmlformats.org/officeDocument/2006/relationships/hyperlink" Target="http://www.laws4india.com/" TargetMode="External"/><Relationship Id="rId18" Type="http://schemas.openxmlformats.org/officeDocument/2006/relationships/hyperlink" Target="http://www.ib-net.com/links/govt.htm" TargetMode="External"/><Relationship Id="rId3" Type="http://schemas.openxmlformats.org/officeDocument/2006/relationships/hyperlink" Target="http://www.indiacorporateadvisor.com/" TargetMode="External"/><Relationship Id="rId7" Type="http://schemas.openxmlformats.org/officeDocument/2006/relationships/hyperlink" Target="http://www.legalservicesindia.com/" TargetMode="External"/><Relationship Id="rId12" Type="http://schemas.openxmlformats.org/officeDocument/2006/relationships/hyperlink" Target="http://www.taxnyou.com/" TargetMode="External"/><Relationship Id="rId17" Type="http://schemas.openxmlformats.org/officeDocument/2006/relationships/hyperlink" Target="http://www.manupatra.com/" TargetMode="External"/><Relationship Id="rId2" Type="http://schemas.openxmlformats.org/officeDocument/2006/relationships/hyperlink" Target="http://www.lawadiv.com/" TargetMode="External"/><Relationship Id="rId16" Type="http://schemas.openxmlformats.org/officeDocument/2006/relationships/hyperlink" Target="http://www.courtsjudgements.com/" TargetMode="External"/><Relationship Id="rId1" Type="http://schemas.openxmlformats.org/officeDocument/2006/relationships/slideLayout" Target="../slideLayouts/slideLayout2.xml"/><Relationship Id="rId6" Type="http://schemas.openxmlformats.org/officeDocument/2006/relationships/hyperlink" Target="http://supremecourtcaselaw.com/" TargetMode="External"/><Relationship Id="rId11" Type="http://schemas.openxmlformats.org/officeDocument/2006/relationships/hyperlink" Target="http://www.vakilno1.com/" TargetMode="External"/><Relationship Id="rId5" Type="http://schemas.openxmlformats.org/officeDocument/2006/relationships/hyperlink" Target="http://www.indiaitlaw.com/" TargetMode="External"/><Relationship Id="rId15" Type="http://schemas.openxmlformats.org/officeDocument/2006/relationships/hyperlink" Target="http://www.lawguru.com/" TargetMode="External"/><Relationship Id="rId10" Type="http://schemas.openxmlformats.org/officeDocument/2006/relationships/hyperlink" Target="http://mahalibrary.com/" TargetMode="External"/><Relationship Id="rId19" Type="http://schemas.openxmlformats.org/officeDocument/2006/relationships/hyperlink" Target="http://www.compamylawinfo.com/" TargetMode="External"/><Relationship Id="rId4" Type="http://schemas.openxmlformats.org/officeDocument/2006/relationships/hyperlink" Target="http://indianlegaleagle.com/" TargetMode="External"/><Relationship Id="rId9" Type="http://schemas.openxmlformats.org/officeDocument/2006/relationships/hyperlink" Target="http://lexsite.com/" TargetMode="External"/><Relationship Id="rId14" Type="http://schemas.openxmlformats.org/officeDocument/2006/relationships/hyperlink" Target="http://www.lawchips.com/"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indlaw.com/" TargetMode="External"/><Relationship Id="rId13" Type="http://schemas.openxmlformats.org/officeDocument/2006/relationships/hyperlink" Target="http://www.laws4india.com/" TargetMode="External"/><Relationship Id="rId18" Type="http://schemas.openxmlformats.org/officeDocument/2006/relationships/hyperlink" Target="http://www.ib-net.com/links/govt.htm" TargetMode="External"/><Relationship Id="rId3" Type="http://schemas.openxmlformats.org/officeDocument/2006/relationships/hyperlink" Target="http://www.indiacorporateadvisor.com/" TargetMode="External"/><Relationship Id="rId7" Type="http://schemas.openxmlformats.org/officeDocument/2006/relationships/hyperlink" Target="http://www.legalservicesindia.com/" TargetMode="External"/><Relationship Id="rId12" Type="http://schemas.openxmlformats.org/officeDocument/2006/relationships/hyperlink" Target="http://www.taxnyou.com/" TargetMode="External"/><Relationship Id="rId17" Type="http://schemas.openxmlformats.org/officeDocument/2006/relationships/hyperlink" Target="http://www.manupatra.com/" TargetMode="External"/><Relationship Id="rId2" Type="http://schemas.openxmlformats.org/officeDocument/2006/relationships/hyperlink" Target="http://www.lawadiv.com/" TargetMode="External"/><Relationship Id="rId16" Type="http://schemas.openxmlformats.org/officeDocument/2006/relationships/hyperlink" Target="http://www.courtsjudgements.com/" TargetMode="External"/><Relationship Id="rId1" Type="http://schemas.openxmlformats.org/officeDocument/2006/relationships/slideLayout" Target="../slideLayouts/slideLayout2.xml"/><Relationship Id="rId6" Type="http://schemas.openxmlformats.org/officeDocument/2006/relationships/hyperlink" Target="http://supremecourtcaselaw.com/" TargetMode="External"/><Relationship Id="rId11" Type="http://schemas.openxmlformats.org/officeDocument/2006/relationships/hyperlink" Target="http://www.vakilno1.com/" TargetMode="External"/><Relationship Id="rId5" Type="http://schemas.openxmlformats.org/officeDocument/2006/relationships/hyperlink" Target="http://www.indiaitlaw.com/" TargetMode="External"/><Relationship Id="rId15" Type="http://schemas.openxmlformats.org/officeDocument/2006/relationships/hyperlink" Target="http://www.lawguru.com/" TargetMode="External"/><Relationship Id="rId10" Type="http://schemas.openxmlformats.org/officeDocument/2006/relationships/hyperlink" Target="http://mahalibrary.com/" TargetMode="External"/><Relationship Id="rId19" Type="http://schemas.openxmlformats.org/officeDocument/2006/relationships/hyperlink" Target="http://www.compamylawinfo.com/" TargetMode="External"/><Relationship Id="rId4" Type="http://schemas.openxmlformats.org/officeDocument/2006/relationships/hyperlink" Target="http://indianlegaleagle.com/" TargetMode="External"/><Relationship Id="rId9" Type="http://schemas.openxmlformats.org/officeDocument/2006/relationships/hyperlink" Target="http://lexsite.com/" TargetMode="External"/><Relationship Id="rId14" Type="http://schemas.openxmlformats.org/officeDocument/2006/relationships/hyperlink" Target="http://www.lawchip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2.bp.blogspot.com/-ft7oDvet8E4/TmQ8Gu5RxYI/AAAAAAAAM5E/-S47ssZKeyc/s1600/threeofakind_library.jpg"/>
          <p:cNvPicPr>
            <a:picLocks noChangeAspect="1" noChangeArrowheads="1"/>
          </p:cNvPicPr>
          <p:nvPr/>
        </p:nvPicPr>
        <p:blipFill>
          <a:blip r:embed="rId2" cstate="print"/>
          <a:srcRect/>
          <a:stretch>
            <a:fillRect/>
          </a:stretch>
        </p:blipFill>
        <p:spPr bwMode="auto">
          <a:xfrm>
            <a:off x="0" y="-251520"/>
            <a:ext cx="9144000" cy="9144000"/>
          </a:xfrm>
          <a:prstGeom prst="rect">
            <a:avLst/>
          </a:prstGeom>
          <a:noFill/>
        </p:spPr>
      </p:pic>
      <p:sp>
        <p:nvSpPr>
          <p:cNvPr id="5" name="Rectangle 4"/>
          <p:cNvSpPr/>
          <p:nvPr/>
        </p:nvSpPr>
        <p:spPr>
          <a:xfrm>
            <a:off x="2339752" y="-99392"/>
            <a:ext cx="237626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2843808" y="1628800"/>
            <a:ext cx="1944216"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2483768" y="1988840"/>
            <a:ext cx="4320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2411760" y="-59328"/>
            <a:ext cx="2376264" cy="3416320"/>
          </a:xfrm>
          <a:prstGeom prst="rect">
            <a:avLst/>
          </a:prstGeom>
          <a:noFill/>
        </p:spPr>
        <p:txBody>
          <a:bodyPr wrap="square" rtlCol="0">
            <a:spAutoFit/>
          </a:bodyPr>
          <a:lstStyle/>
          <a:p>
            <a:pPr algn="ctr"/>
            <a:r>
              <a:rPr lang="en-IN" sz="3600" dirty="0" smtClean="0">
                <a:latin typeface="AR CENA" pitchFamily="2" charset="0"/>
              </a:rPr>
              <a:t>STEP BY STEP APPROACH </a:t>
            </a:r>
          </a:p>
          <a:p>
            <a:pPr algn="ctr"/>
            <a:r>
              <a:rPr lang="en-IN" sz="3600" dirty="0" smtClean="0">
                <a:latin typeface="AR CENA" pitchFamily="2" charset="0"/>
              </a:rPr>
              <a:t>TO </a:t>
            </a:r>
          </a:p>
          <a:p>
            <a:pPr algn="ctr"/>
            <a:r>
              <a:rPr lang="en-IN" sz="3600" dirty="0" smtClean="0">
                <a:latin typeface="AR CENA" pitchFamily="2" charset="0"/>
              </a:rPr>
              <a:t>LEGAL </a:t>
            </a:r>
          </a:p>
          <a:p>
            <a:pPr algn="ctr"/>
            <a:r>
              <a:rPr lang="en-IN" sz="3600" dirty="0" smtClean="0">
                <a:latin typeface="AR CENA" pitchFamily="2" charset="0"/>
              </a:rPr>
              <a:t>RESERACH</a:t>
            </a:r>
            <a:endParaRPr lang="en-IN" sz="3600" dirty="0">
              <a:latin typeface="AR CENA"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IV. LIBRARY RESEARCH</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STEPS TO LIBRARY RESEARCH</a:t>
            </a:r>
            <a:endParaRPr lang="en-IN" dirty="0"/>
          </a:p>
        </p:txBody>
      </p:sp>
      <p:sp>
        <p:nvSpPr>
          <p:cNvPr id="3" name="Content Placeholder 2"/>
          <p:cNvSpPr>
            <a:spLocks noGrp="1"/>
          </p:cNvSpPr>
          <p:nvPr>
            <p:ph sz="quarter" idx="1"/>
          </p:nvPr>
        </p:nvSpPr>
        <p:spPr/>
        <p:txBody>
          <a:bodyPr>
            <a:normAutofit fontScale="85000" lnSpcReduction="10000"/>
          </a:bodyPr>
          <a:lstStyle/>
          <a:p>
            <a:pPr marL="1255713" indent="-1255713" algn="just">
              <a:buNone/>
            </a:pPr>
            <a:r>
              <a:rPr lang="en-IN" sz="3300" dirty="0" smtClean="0"/>
              <a:t>STEP-1: Locate </a:t>
            </a:r>
            <a:r>
              <a:rPr lang="en-IN" sz="3300" dirty="0"/>
              <a:t>the index of books </a:t>
            </a:r>
            <a:r>
              <a:rPr lang="en-IN" sz="3300" dirty="0" smtClean="0"/>
              <a:t>/ catalogue to find out the exact books &amp; location of those books in library</a:t>
            </a:r>
          </a:p>
          <a:p>
            <a:pPr marL="1255713" indent="-1255713" algn="just">
              <a:buNone/>
            </a:pPr>
            <a:r>
              <a:rPr lang="en-IN" sz="3300" dirty="0" smtClean="0"/>
              <a:t>STEP-2: Proceed </a:t>
            </a:r>
            <a:r>
              <a:rPr lang="en-IN" sz="3300" dirty="0"/>
              <a:t>to read and assimilate the information in the </a:t>
            </a:r>
            <a:r>
              <a:rPr lang="en-IN" sz="3300" dirty="0" smtClean="0"/>
              <a:t>books by preparing notes</a:t>
            </a:r>
          </a:p>
          <a:p>
            <a:pPr marL="1165225" indent="-1165225" algn="just">
              <a:buNone/>
            </a:pPr>
            <a:r>
              <a:rPr lang="en-IN" sz="3300" dirty="0" smtClean="0"/>
              <a:t>STEP-3: More </a:t>
            </a:r>
            <a:r>
              <a:rPr lang="en-IN" sz="3300" dirty="0"/>
              <a:t>research questions </a:t>
            </a:r>
            <a:r>
              <a:rPr lang="en-IN" sz="3300" dirty="0" smtClean="0"/>
              <a:t>could be identified &amp; Refine </a:t>
            </a:r>
            <a:r>
              <a:rPr lang="en-IN" sz="3300" dirty="0"/>
              <a:t>your questions and the </a:t>
            </a:r>
            <a:r>
              <a:rPr lang="en-IN" sz="3300" dirty="0" smtClean="0"/>
              <a:t>issues</a:t>
            </a:r>
          </a:p>
          <a:p>
            <a:pPr marL="1344613" indent="-1344613" algn="just">
              <a:buNone/>
            </a:pPr>
            <a:endParaRPr lang="en-IN" sz="3300" dirty="0" smtClean="0"/>
          </a:p>
          <a:p>
            <a:pPr marL="0" indent="0" algn="just">
              <a:buNone/>
            </a:pPr>
            <a:r>
              <a:rPr lang="en-IN" sz="3300" dirty="0" smtClean="0"/>
              <a:t>By following all the above steps, prepare issue-wise detailed notes of arguments and supporting case laws</a:t>
            </a:r>
          </a:p>
          <a:p>
            <a:pPr marL="1344613" indent="-1344613">
              <a:buNone/>
            </a:pP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What do you need to research &amp; Where?</a:t>
            </a:r>
            <a:endParaRPr lang="en-IN" dirty="0"/>
          </a:p>
        </p:txBody>
      </p:sp>
      <p:sp>
        <p:nvSpPr>
          <p:cNvPr id="3" name="Content Placeholder 2"/>
          <p:cNvSpPr>
            <a:spLocks noGrp="1"/>
          </p:cNvSpPr>
          <p:nvPr>
            <p:ph sz="quarter" idx="1"/>
          </p:nvPr>
        </p:nvSpPr>
        <p:spPr>
          <a:xfrm>
            <a:off x="457200" y="1600200"/>
            <a:ext cx="8435280" cy="4997152"/>
          </a:xfrm>
        </p:spPr>
        <p:txBody>
          <a:bodyPr>
            <a:normAutofit fontScale="62500" lnSpcReduction="20000"/>
          </a:bodyPr>
          <a:lstStyle/>
          <a:p>
            <a:pPr>
              <a:buFont typeface="Wingdings" pitchFamily="2" charset="2"/>
              <a:buChar char="Ø"/>
            </a:pPr>
            <a:r>
              <a:rPr lang="en-US" sz="2800" b="1" dirty="0" smtClean="0"/>
              <a:t>Case laws on a specific topic</a:t>
            </a:r>
          </a:p>
          <a:p>
            <a:pPr marL="717550" indent="-269875" defTabSz="179388">
              <a:buFont typeface="Wingdings" pitchFamily="2" charset="2"/>
              <a:buChar char="§"/>
            </a:pPr>
            <a:r>
              <a:rPr lang="en-US" sz="2800" dirty="0" smtClean="0"/>
              <a:t>	</a:t>
            </a:r>
            <a:r>
              <a:rPr lang="en-US" sz="2600" dirty="0" smtClean="0"/>
              <a:t>Digests</a:t>
            </a:r>
          </a:p>
          <a:p>
            <a:pPr marL="717550" indent="-269875" defTabSz="717550">
              <a:buFont typeface="Wingdings" pitchFamily="2" charset="2"/>
              <a:buChar char="§"/>
            </a:pPr>
            <a:r>
              <a:rPr lang="en-US" sz="2600" dirty="0" smtClean="0"/>
              <a:t>Commentaries</a:t>
            </a:r>
            <a:endParaRPr lang="en-IN" sz="2600" dirty="0" smtClean="0"/>
          </a:p>
          <a:p>
            <a:pPr>
              <a:buFont typeface="Wingdings" pitchFamily="2" charset="2"/>
              <a:buChar char="Ø"/>
            </a:pPr>
            <a:r>
              <a:rPr lang="en-US" sz="2800" b="1" dirty="0" smtClean="0"/>
              <a:t>Any particular case law </a:t>
            </a:r>
          </a:p>
          <a:p>
            <a:pPr marL="447675" indent="0" defTabSz="717550">
              <a:buFont typeface="Wingdings" pitchFamily="2" charset="2"/>
              <a:buChar char="§"/>
            </a:pPr>
            <a:r>
              <a:rPr lang="en-US" sz="2800" dirty="0" smtClean="0"/>
              <a:t>	</a:t>
            </a:r>
            <a:r>
              <a:rPr lang="en-US" sz="2600" dirty="0" smtClean="0"/>
              <a:t>Law Reporters</a:t>
            </a:r>
            <a:endParaRPr lang="en-IN" sz="2800" dirty="0" smtClean="0"/>
          </a:p>
          <a:p>
            <a:pPr>
              <a:buFont typeface="Wingdings" pitchFamily="2" charset="2"/>
              <a:buChar char="Ø"/>
            </a:pPr>
            <a:r>
              <a:rPr lang="en-US" sz="2800" b="1" dirty="0" smtClean="0"/>
              <a:t>Legislative intent &amp; legislative history of any act </a:t>
            </a:r>
          </a:p>
          <a:p>
            <a:pPr lvl="1">
              <a:buFont typeface="Wingdings" pitchFamily="2" charset="2"/>
              <a:buChar char="§"/>
            </a:pPr>
            <a:r>
              <a:rPr lang="en-US" sz="2600" dirty="0" smtClean="0"/>
              <a:t>Objects and Reasons of the Act (published in the bill)</a:t>
            </a:r>
            <a:endParaRPr lang="en-IN" sz="2600" dirty="0" smtClean="0"/>
          </a:p>
          <a:p>
            <a:pPr lvl="1">
              <a:buFont typeface="Wingdings" pitchFamily="2" charset="2"/>
              <a:buChar char="§"/>
            </a:pPr>
            <a:r>
              <a:rPr lang="en-US" sz="2600" dirty="0" smtClean="0"/>
              <a:t>Parliamentary debates</a:t>
            </a:r>
            <a:endParaRPr lang="en-IN" sz="2600" dirty="0" smtClean="0"/>
          </a:p>
          <a:p>
            <a:pPr lvl="1">
              <a:buFont typeface="Wingdings" pitchFamily="2" charset="2"/>
              <a:buChar char="§"/>
            </a:pPr>
            <a:r>
              <a:rPr lang="en-US" sz="2600" dirty="0" smtClean="0"/>
              <a:t>Law Commission Reports</a:t>
            </a:r>
            <a:endParaRPr lang="en-IN" sz="2600" dirty="0" smtClean="0"/>
          </a:p>
          <a:p>
            <a:pPr lvl="1">
              <a:buFont typeface="Wingdings" pitchFamily="2" charset="2"/>
              <a:buChar char="§"/>
            </a:pPr>
            <a:r>
              <a:rPr lang="en-US" sz="2600" dirty="0" smtClean="0"/>
              <a:t>Standing Committee/ Joint/Select Committee Reports</a:t>
            </a:r>
            <a:endParaRPr lang="en-IN" sz="2600" dirty="0" smtClean="0"/>
          </a:p>
          <a:p>
            <a:pPr lvl="1" defTabSz="2760663">
              <a:buFont typeface="Wingdings" pitchFamily="2" charset="2"/>
              <a:buChar char="§"/>
              <a:tabLst>
                <a:tab pos="6813550" algn="l"/>
                <a:tab pos="7081838" algn="l"/>
                <a:tab pos="7261225" algn="l"/>
                <a:tab pos="8067675" algn="l"/>
              </a:tabLst>
            </a:pPr>
            <a:r>
              <a:rPr lang="en-US" sz="2600" dirty="0" smtClean="0"/>
              <a:t>Reports of the Committee appointed by the ministries for enacting/ reviewing any existing enactments</a:t>
            </a:r>
            <a:endParaRPr lang="en-IN" sz="2800" dirty="0" smtClean="0"/>
          </a:p>
          <a:p>
            <a:pPr>
              <a:buFont typeface="Wingdings" pitchFamily="2" charset="2"/>
              <a:buChar char="Ø"/>
            </a:pPr>
            <a:r>
              <a:rPr lang="en-US" sz="2800" b="1" dirty="0" smtClean="0"/>
              <a:t>Corresponding foreign law to any statutory provision in India</a:t>
            </a:r>
          </a:p>
          <a:p>
            <a:pPr lvl="1">
              <a:buFont typeface="Wingdings" pitchFamily="2" charset="2"/>
              <a:buChar char="§"/>
            </a:pPr>
            <a:r>
              <a:rPr lang="en-US" sz="2600" dirty="0" smtClean="0"/>
              <a:t>Academic Journals – Indian &amp; Foreign</a:t>
            </a:r>
          </a:p>
          <a:p>
            <a:pPr lvl="1">
              <a:buFont typeface="Wingdings" pitchFamily="2" charset="2"/>
              <a:buChar char="§"/>
            </a:pPr>
            <a:r>
              <a:rPr lang="en-US" sz="2600" dirty="0" smtClean="0"/>
              <a:t>Comparative Law Journals</a:t>
            </a:r>
            <a:endParaRPr lang="en-IN" sz="2600" dirty="0" smtClean="0"/>
          </a:p>
          <a:p>
            <a:pPr>
              <a:buFont typeface="Wingdings" pitchFamily="2" charset="2"/>
              <a:buChar char="Ø"/>
            </a:pPr>
            <a:r>
              <a:rPr lang="en-US" sz="2800" b="1" dirty="0" smtClean="0"/>
              <a:t>Meaning of any particular “word” or “phrase”</a:t>
            </a:r>
          </a:p>
          <a:p>
            <a:pPr marL="447675" indent="90488" defTabSz="717550">
              <a:buFont typeface="Wingdings" pitchFamily="2" charset="2"/>
              <a:buChar char="§"/>
            </a:pPr>
            <a:r>
              <a:rPr lang="en-US" sz="2600" dirty="0" smtClean="0"/>
              <a:t>	Law Lexicons / Legal Dictionaries</a:t>
            </a:r>
            <a:endParaRPr lang="en-IN" sz="2600" dirty="0" smtClean="0"/>
          </a:p>
          <a:p>
            <a:endParaRPr lang="en-IN"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LEGAL SOURCES</a:t>
            </a:r>
            <a:endParaRPr lang="en-IN" dirty="0"/>
          </a:p>
        </p:txBody>
      </p:sp>
      <p:graphicFrame>
        <p:nvGraphicFramePr>
          <p:cNvPr id="4" name="Content Placeholder 3"/>
          <p:cNvGraphicFramePr>
            <a:graphicFrameLocks noGrp="1"/>
          </p:cNvGraphicFramePr>
          <p:nvPr>
            <p:ph sz="quarter" idx="1"/>
          </p:nvPr>
        </p:nvGraphicFramePr>
        <p:xfrm>
          <a:off x="179512" y="1340768"/>
          <a:ext cx="8820472" cy="1387348"/>
        </p:xfrm>
        <a:graphic>
          <a:graphicData uri="http://schemas.openxmlformats.org/drawingml/2006/table">
            <a:tbl>
              <a:tblPr firstRow="1" bandRow="1">
                <a:tableStyleId>{5C22544A-7EE6-4342-B048-85BDC9FD1C3A}</a:tableStyleId>
              </a:tblPr>
              <a:tblGrid>
                <a:gridCol w="1927162"/>
                <a:gridCol w="6893310"/>
              </a:tblGrid>
              <a:tr h="370840">
                <a:tc gridSpan="2">
                  <a:txBody>
                    <a:bodyPr/>
                    <a:lstStyle/>
                    <a:p>
                      <a:pPr algn="ctr"/>
                      <a:r>
                        <a:rPr lang="en-IN" sz="1450" dirty="0" smtClean="0"/>
                        <a:t>COMMENTARIES</a:t>
                      </a:r>
                      <a:r>
                        <a:rPr lang="en-IN" sz="1450" baseline="0" dirty="0" smtClean="0"/>
                        <a:t> ON </a:t>
                      </a:r>
                      <a:r>
                        <a:rPr lang="en-IN" sz="1450" dirty="0" smtClean="0"/>
                        <a:t>CONSTITUTIONAL</a:t>
                      </a:r>
                      <a:r>
                        <a:rPr lang="en-IN" sz="1450" baseline="0" dirty="0" smtClean="0"/>
                        <a:t> LAW</a:t>
                      </a:r>
                      <a:endParaRPr lang="en-IN" sz="1450" dirty="0"/>
                    </a:p>
                  </a:txBody>
                  <a:tcPr/>
                </a:tc>
                <a:tc hMerge="1">
                  <a:txBody>
                    <a:bodyPr/>
                    <a:lstStyle/>
                    <a:p>
                      <a:endParaRPr lang="en-IN" dirty="0"/>
                    </a:p>
                  </a:txBody>
                  <a:tcPr/>
                </a:tc>
              </a:tr>
              <a:tr h="187216">
                <a:tc>
                  <a:txBody>
                    <a:bodyPr/>
                    <a:lstStyle/>
                    <a:p>
                      <a:pPr>
                        <a:lnSpc>
                          <a:spcPct val="115000"/>
                        </a:lnSpc>
                        <a:spcAft>
                          <a:spcPts val="0"/>
                        </a:spcAft>
                      </a:pPr>
                      <a:r>
                        <a:rPr lang="en-US" sz="1450" dirty="0" err="1">
                          <a:solidFill>
                            <a:srgbClr val="000000"/>
                          </a:solidFill>
                          <a:latin typeface="+mn-lt"/>
                          <a:ea typeface="Times New Roman"/>
                          <a:cs typeface="Times New Roman"/>
                        </a:rPr>
                        <a:t>Seervai</a:t>
                      </a:r>
                      <a:r>
                        <a:rPr lang="en-US" sz="1450" dirty="0">
                          <a:solidFill>
                            <a:srgbClr val="000000"/>
                          </a:solidFill>
                          <a:latin typeface="+mn-lt"/>
                          <a:ea typeface="Times New Roman"/>
                          <a:cs typeface="Times New Roman"/>
                        </a:rPr>
                        <a:t> H.M.</a:t>
                      </a:r>
                      <a:endParaRPr lang="en-IN" sz="1450" dirty="0">
                        <a:latin typeface="+mn-lt"/>
                        <a:ea typeface="Calibri"/>
                        <a:cs typeface="Mangal"/>
                      </a:endParaRPr>
                    </a:p>
                  </a:txBody>
                  <a:tcPr marL="68580" marR="68580" marT="0" marB="0"/>
                </a:tc>
                <a:tc>
                  <a:txBody>
                    <a:bodyPr/>
                    <a:lstStyle/>
                    <a:p>
                      <a:pPr algn="just">
                        <a:lnSpc>
                          <a:spcPct val="115000"/>
                        </a:lnSpc>
                        <a:spcAft>
                          <a:spcPts val="0"/>
                        </a:spcAft>
                      </a:pPr>
                      <a:r>
                        <a:rPr lang="en-US" sz="1450" dirty="0">
                          <a:solidFill>
                            <a:srgbClr val="000000"/>
                          </a:solidFill>
                          <a:latin typeface="+mn-lt"/>
                          <a:ea typeface="Times New Roman"/>
                          <a:cs typeface="Times New Roman"/>
                        </a:rPr>
                        <a:t>Constitutional Law of India : A Critical </a:t>
                      </a:r>
                      <a:r>
                        <a:rPr lang="en-US" sz="1450" dirty="0" smtClean="0">
                          <a:solidFill>
                            <a:srgbClr val="000000"/>
                          </a:solidFill>
                          <a:latin typeface="+mn-lt"/>
                          <a:ea typeface="Times New Roman"/>
                          <a:cs typeface="Times New Roman"/>
                        </a:rPr>
                        <a:t>Commentary</a:t>
                      </a:r>
                      <a:r>
                        <a:rPr lang="en-IN" sz="1450" baseline="0" dirty="0" smtClean="0">
                          <a:solidFill>
                            <a:schemeClr val="dk1"/>
                          </a:solidFill>
                          <a:latin typeface="+mn-lt"/>
                          <a:ea typeface="Times New Roman"/>
                          <a:cs typeface="Mangal"/>
                        </a:rPr>
                        <a:t> (</a:t>
                      </a:r>
                      <a:r>
                        <a:rPr lang="en-US" sz="1450" dirty="0" smtClean="0">
                          <a:solidFill>
                            <a:srgbClr val="000000"/>
                          </a:solidFill>
                          <a:latin typeface="+mn-lt"/>
                          <a:ea typeface="Times New Roman"/>
                          <a:cs typeface="Times New Roman"/>
                        </a:rPr>
                        <a:t>Bombay</a:t>
                      </a:r>
                      <a:r>
                        <a:rPr lang="en-US" sz="1450" dirty="0">
                          <a:solidFill>
                            <a:srgbClr val="000000"/>
                          </a:solidFill>
                          <a:latin typeface="+mn-lt"/>
                          <a:ea typeface="Times New Roman"/>
                          <a:cs typeface="Times New Roman"/>
                        </a:rPr>
                        <a:t>: N.M. </a:t>
                      </a:r>
                      <a:r>
                        <a:rPr lang="en-US" sz="1450" dirty="0" err="1">
                          <a:solidFill>
                            <a:srgbClr val="000000"/>
                          </a:solidFill>
                          <a:latin typeface="+mn-lt"/>
                          <a:ea typeface="Times New Roman"/>
                          <a:cs typeface="Times New Roman"/>
                        </a:rPr>
                        <a:t>Tripathi</a:t>
                      </a:r>
                      <a:r>
                        <a:rPr lang="en-US" sz="1450" dirty="0">
                          <a:solidFill>
                            <a:srgbClr val="000000"/>
                          </a:solidFill>
                          <a:latin typeface="+mn-lt"/>
                          <a:ea typeface="Times New Roman"/>
                          <a:cs typeface="Times New Roman"/>
                        </a:rPr>
                        <a:t> Pvt. Ltd</a:t>
                      </a:r>
                      <a:r>
                        <a:rPr lang="en-US" sz="1450" dirty="0" smtClean="0">
                          <a:solidFill>
                            <a:srgbClr val="000000"/>
                          </a:solidFill>
                          <a:latin typeface="+mn-lt"/>
                          <a:ea typeface="Times New Roman"/>
                          <a:cs typeface="Times New Roman"/>
                        </a:rPr>
                        <a:t>.)</a:t>
                      </a:r>
                      <a:endParaRPr lang="en-IN" sz="1450" dirty="0">
                        <a:latin typeface="+mn-lt"/>
                        <a:ea typeface="Calibri"/>
                        <a:cs typeface="Mangal"/>
                      </a:endParaRPr>
                    </a:p>
                  </a:txBody>
                  <a:tcPr marL="68580" marR="68580" marT="0" marB="0"/>
                </a:tc>
              </a:tr>
              <a:tr h="172290">
                <a:tc>
                  <a:txBody>
                    <a:bodyPr/>
                    <a:lstStyle/>
                    <a:p>
                      <a:pPr>
                        <a:lnSpc>
                          <a:spcPct val="115000"/>
                        </a:lnSpc>
                        <a:spcAft>
                          <a:spcPts val="0"/>
                        </a:spcAft>
                      </a:pPr>
                      <a:r>
                        <a:rPr lang="en-US" sz="1450" dirty="0" err="1">
                          <a:solidFill>
                            <a:srgbClr val="000000"/>
                          </a:solidFill>
                          <a:latin typeface="+mn-lt"/>
                          <a:ea typeface="Times New Roman"/>
                          <a:cs typeface="Times New Roman"/>
                        </a:rPr>
                        <a:t>Basu</a:t>
                      </a:r>
                      <a:r>
                        <a:rPr lang="en-US" sz="1450" dirty="0">
                          <a:solidFill>
                            <a:srgbClr val="000000"/>
                          </a:solidFill>
                          <a:latin typeface="+mn-lt"/>
                          <a:ea typeface="Times New Roman"/>
                          <a:cs typeface="Times New Roman"/>
                        </a:rPr>
                        <a:t> D.D.</a:t>
                      </a:r>
                      <a:endParaRPr lang="en-IN" sz="1450" dirty="0">
                        <a:latin typeface="+mn-lt"/>
                        <a:ea typeface="Calibri"/>
                        <a:cs typeface="Mangal"/>
                      </a:endParaRPr>
                    </a:p>
                  </a:txBody>
                  <a:tcPr marL="68580" marR="68580" marT="0" marB="0"/>
                </a:tc>
                <a:tc>
                  <a:txBody>
                    <a:bodyPr/>
                    <a:lstStyle/>
                    <a:p>
                      <a:pPr algn="just">
                        <a:lnSpc>
                          <a:spcPct val="115000"/>
                        </a:lnSpc>
                        <a:spcAft>
                          <a:spcPts val="0"/>
                        </a:spcAft>
                      </a:pPr>
                      <a:r>
                        <a:rPr lang="en-US" sz="1450" dirty="0">
                          <a:solidFill>
                            <a:srgbClr val="000000"/>
                          </a:solidFill>
                          <a:latin typeface="+mn-lt"/>
                          <a:ea typeface="Times New Roman"/>
                          <a:cs typeface="Times New Roman"/>
                        </a:rPr>
                        <a:t>Shorter Constitution of </a:t>
                      </a:r>
                      <a:r>
                        <a:rPr lang="en-US" sz="1450" dirty="0" smtClean="0">
                          <a:solidFill>
                            <a:srgbClr val="000000"/>
                          </a:solidFill>
                          <a:latin typeface="+mn-lt"/>
                          <a:ea typeface="Times New Roman"/>
                          <a:cs typeface="Times New Roman"/>
                        </a:rPr>
                        <a:t>India (Nagpur</a:t>
                      </a:r>
                      <a:r>
                        <a:rPr lang="en-US" sz="1450" dirty="0">
                          <a:solidFill>
                            <a:srgbClr val="000000"/>
                          </a:solidFill>
                          <a:latin typeface="+mn-lt"/>
                          <a:ea typeface="Times New Roman"/>
                          <a:cs typeface="Times New Roman"/>
                        </a:rPr>
                        <a:t>: </a:t>
                      </a:r>
                      <a:r>
                        <a:rPr lang="en-US" sz="1450" dirty="0" err="1">
                          <a:solidFill>
                            <a:srgbClr val="000000"/>
                          </a:solidFill>
                          <a:latin typeface="+mn-lt"/>
                          <a:ea typeface="Times New Roman"/>
                          <a:cs typeface="Times New Roman"/>
                        </a:rPr>
                        <a:t>Wadhwa</a:t>
                      </a:r>
                      <a:r>
                        <a:rPr lang="en-US" sz="1450" dirty="0">
                          <a:solidFill>
                            <a:srgbClr val="000000"/>
                          </a:solidFill>
                          <a:latin typeface="+mn-lt"/>
                          <a:ea typeface="Times New Roman"/>
                          <a:cs typeface="Times New Roman"/>
                        </a:rPr>
                        <a:t> &amp; Co</a:t>
                      </a:r>
                      <a:r>
                        <a:rPr lang="en-US" sz="1450" dirty="0" smtClean="0">
                          <a:solidFill>
                            <a:srgbClr val="000000"/>
                          </a:solidFill>
                          <a:latin typeface="+mn-lt"/>
                          <a:ea typeface="Times New Roman"/>
                          <a:cs typeface="Times New Roman"/>
                        </a:rPr>
                        <a:t>.)</a:t>
                      </a:r>
                      <a:endParaRPr lang="en-IN" sz="1450" dirty="0">
                        <a:latin typeface="+mn-lt"/>
                        <a:ea typeface="Calibri"/>
                        <a:cs typeface="Mangal"/>
                      </a:endParaRPr>
                    </a:p>
                  </a:txBody>
                  <a:tcPr marL="68580" marR="68580" marT="0" marB="0"/>
                </a:tc>
              </a:tr>
              <a:tr h="229372">
                <a:tc>
                  <a:txBody>
                    <a:bodyPr/>
                    <a:lstStyle/>
                    <a:p>
                      <a:pPr>
                        <a:lnSpc>
                          <a:spcPct val="115000"/>
                        </a:lnSpc>
                        <a:spcAft>
                          <a:spcPts val="0"/>
                        </a:spcAft>
                      </a:pPr>
                      <a:r>
                        <a:rPr lang="en-US" sz="1450" dirty="0">
                          <a:solidFill>
                            <a:srgbClr val="000000"/>
                          </a:solidFill>
                          <a:latin typeface="+mn-lt"/>
                          <a:ea typeface="Times New Roman"/>
                          <a:cs typeface="Times New Roman"/>
                        </a:rPr>
                        <a:t>Jain M.P.</a:t>
                      </a:r>
                      <a:endParaRPr lang="en-IN" sz="1450" dirty="0">
                        <a:latin typeface="+mn-lt"/>
                        <a:ea typeface="Calibri"/>
                        <a:cs typeface="Mangal"/>
                      </a:endParaRPr>
                    </a:p>
                  </a:txBody>
                  <a:tcPr marL="68580" marR="68580" marT="0" marB="0"/>
                </a:tc>
                <a:tc>
                  <a:txBody>
                    <a:bodyPr/>
                    <a:lstStyle/>
                    <a:p>
                      <a:pPr algn="just">
                        <a:lnSpc>
                          <a:spcPct val="115000"/>
                        </a:lnSpc>
                        <a:spcAft>
                          <a:spcPts val="0"/>
                        </a:spcAft>
                      </a:pPr>
                      <a:r>
                        <a:rPr lang="en-US" sz="1450" dirty="0">
                          <a:solidFill>
                            <a:srgbClr val="000000"/>
                          </a:solidFill>
                          <a:latin typeface="+mn-lt"/>
                          <a:ea typeface="Times New Roman"/>
                          <a:cs typeface="Times New Roman"/>
                        </a:rPr>
                        <a:t>Indian Constitutional </a:t>
                      </a:r>
                      <a:r>
                        <a:rPr lang="en-US" sz="1450" dirty="0" smtClean="0">
                          <a:solidFill>
                            <a:srgbClr val="000000"/>
                          </a:solidFill>
                          <a:latin typeface="+mn-lt"/>
                          <a:ea typeface="Times New Roman"/>
                          <a:cs typeface="Times New Roman"/>
                        </a:rPr>
                        <a:t>Law (Nagpur</a:t>
                      </a:r>
                      <a:r>
                        <a:rPr lang="en-US" sz="1450" dirty="0">
                          <a:solidFill>
                            <a:srgbClr val="000000"/>
                          </a:solidFill>
                          <a:latin typeface="+mn-lt"/>
                          <a:ea typeface="Times New Roman"/>
                          <a:cs typeface="Times New Roman"/>
                        </a:rPr>
                        <a:t>: </a:t>
                      </a:r>
                      <a:r>
                        <a:rPr lang="en-US" sz="1450" dirty="0" err="1">
                          <a:solidFill>
                            <a:srgbClr val="000000"/>
                          </a:solidFill>
                          <a:latin typeface="+mn-lt"/>
                          <a:ea typeface="Times New Roman"/>
                          <a:cs typeface="Times New Roman"/>
                        </a:rPr>
                        <a:t>Wadhwa</a:t>
                      </a:r>
                      <a:r>
                        <a:rPr lang="en-US" sz="1450" dirty="0">
                          <a:solidFill>
                            <a:srgbClr val="000000"/>
                          </a:solidFill>
                          <a:latin typeface="+mn-lt"/>
                          <a:ea typeface="Times New Roman"/>
                          <a:cs typeface="Times New Roman"/>
                        </a:rPr>
                        <a:t> &amp; Co</a:t>
                      </a:r>
                      <a:r>
                        <a:rPr lang="en-US" sz="1450" dirty="0" smtClean="0">
                          <a:solidFill>
                            <a:srgbClr val="000000"/>
                          </a:solidFill>
                          <a:latin typeface="+mn-lt"/>
                          <a:ea typeface="Times New Roman"/>
                          <a:cs typeface="Times New Roman"/>
                        </a:rPr>
                        <a:t>.)</a:t>
                      </a:r>
                      <a:endParaRPr lang="en-IN" sz="1450" dirty="0">
                        <a:latin typeface="+mn-lt"/>
                        <a:ea typeface="Calibri"/>
                        <a:cs typeface="Mangal"/>
                      </a:endParaRPr>
                    </a:p>
                  </a:txBody>
                  <a:tcPr marL="68580" marR="68580" marT="0" marB="0"/>
                </a:tc>
              </a:tr>
              <a:tr h="214446">
                <a:tc>
                  <a:txBody>
                    <a:bodyPr/>
                    <a:lstStyle/>
                    <a:p>
                      <a:pPr>
                        <a:lnSpc>
                          <a:spcPct val="115000"/>
                        </a:lnSpc>
                        <a:spcAft>
                          <a:spcPts val="0"/>
                        </a:spcAft>
                      </a:pPr>
                      <a:r>
                        <a:rPr lang="en-US" sz="1450" dirty="0" err="1">
                          <a:solidFill>
                            <a:srgbClr val="000000"/>
                          </a:solidFill>
                          <a:latin typeface="+mn-lt"/>
                          <a:ea typeface="Times New Roman"/>
                          <a:cs typeface="Times New Roman"/>
                        </a:rPr>
                        <a:t>Datar</a:t>
                      </a:r>
                      <a:r>
                        <a:rPr lang="en-US" sz="1450" dirty="0">
                          <a:solidFill>
                            <a:srgbClr val="000000"/>
                          </a:solidFill>
                          <a:latin typeface="+mn-lt"/>
                          <a:ea typeface="Times New Roman"/>
                          <a:cs typeface="Times New Roman"/>
                        </a:rPr>
                        <a:t> </a:t>
                      </a:r>
                      <a:r>
                        <a:rPr lang="en-US" sz="1450" dirty="0" err="1">
                          <a:solidFill>
                            <a:srgbClr val="000000"/>
                          </a:solidFill>
                          <a:latin typeface="+mn-lt"/>
                          <a:ea typeface="Times New Roman"/>
                          <a:cs typeface="Times New Roman"/>
                        </a:rPr>
                        <a:t>Arvind</a:t>
                      </a:r>
                      <a:r>
                        <a:rPr lang="en-US" sz="1450" dirty="0">
                          <a:solidFill>
                            <a:srgbClr val="000000"/>
                          </a:solidFill>
                          <a:latin typeface="+mn-lt"/>
                          <a:ea typeface="Times New Roman"/>
                          <a:cs typeface="Times New Roman"/>
                        </a:rPr>
                        <a:t> P.</a:t>
                      </a:r>
                      <a:endParaRPr lang="en-IN" sz="1450" dirty="0">
                        <a:latin typeface="+mn-lt"/>
                        <a:ea typeface="Calibri"/>
                        <a:cs typeface="Mangal"/>
                      </a:endParaRPr>
                    </a:p>
                  </a:txBody>
                  <a:tcPr marL="68580" marR="68580" marT="0" marB="0"/>
                </a:tc>
                <a:tc>
                  <a:txBody>
                    <a:bodyPr/>
                    <a:lstStyle/>
                    <a:p>
                      <a:pPr algn="just">
                        <a:lnSpc>
                          <a:spcPct val="115000"/>
                        </a:lnSpc>
                        <a:spcAft>
                          <a:spcPts val="0"/>
                        </a:spcAft>
                      </a:pPr>
                      <a:r>
                        <a:rPr lang="en-US" sz="1450" dirty="0">
                          <a:solidFill>
                            <a:srgbClr val="000000"/>
                          </a:solidFill>
                          <a:latin typeface="+mn-lt"/>
                          <a:ea typeface="Times New Roman"/>
                          <a:cs typeface="Times New Roman"/>
                        </a:rPr>
                        <a:t>Commentary on the Constitution of </a:t>
                      </a:r>
                      <a:r>
                        <a:rPr lang="en-US" sz="1450" dirty="0" smtClean="0">
                          <a:solidFill>
                            <a:srgbClr val="000000"/>
                          </a:solidFill>
                          <a:latin typeface="+mn-lt"/>
                          <a:ea typeface="Times New Roman"/>
                          <a:cs typeface="Times New Roman"/>
                        </a:rPr>
                        <a:t>India (Nagpur</a:t>
                      </a:r>
                      <a:r>
                        <a:rPr lang="en-US" sz="1450" dirty="0">
                          <a:solidFill>
                            <a:srgbClr val="000000"/>
                          </a:solidFill>
                          <a:latin typeface="+mn-lt"/>
                          <a:ea typeface="Times New Roman"/>
                          <a:cs typeface="Times New Roman"/>
                        </a:rPr>
                        <a:t>: </a:t>
                      </a:r>
                      <a:r>
                        <a:rPr lang="en-US" sz="1450" dirty="0" err="1">
                          <a:solidFill>
                            <a:srgbClr val="000000"/>
                          </a:solidFill>
                          <a:latin typeface="+mn-lt"/>
                          <a:ea typeface="Times New Roman"/>
                          <a:cs typeface="Times New Roman"/>
                        </a:rPr>
                        <a:t>Wadhwa</a:t>
                      </a:r>
                      <a:r>
                        <a:rPr lang="en-US" sz="1450" dirty="0">
                          <a:solidFill>
                            <a:srgbClr val="000000"/>
                          </a:solidFill>
                          <a:latin typeface="+mn-lt"/>
                          <a:ea typeface="Times New Roman"/>
                          <a:cs typeface="Times New Roman"/>
                        </a:rPr>
                        <a:t> &amp; Co</a:t>
                      </a:r>
                      <a:r>
                        <a:rPr lang="en-US" sz="1450" dirty="0" smtClean="0">
                          <a:solidFill>
                            <a:srgbClr val="000000"/>
                          </a:solidFill>
                          <a:latin typeface="+mn-lt"/>
                          <a:ea typeface="Times New Roman"/>
                          <a:cs typeface="Times New Roman"/>
                        </a:rPr>
                        <a:t>.)</a:t>
                      </a:r>
                      <a:endParaRPr lang="en-IN" sz="1450" dirty="0">
                        <a:latin typeface="+mn-lt"/>
                        <a:ea typeface="Calibri"/>
                        <a:cs typeface="Mangal"/>
                      </a:endParaRPr>
                    </a:p>
                  </a:txBody>
                  <a:tcPr marL="68580" marR="68580" marT="0" marB="0"/>
                </a:tc>
              </a:tr>
            </a:tbl>
          </a:graphicData>
        </a:graphic>
      </p:graphicFrame>
      <p:graphicFrame>
        <p:nvGraphicFramePr>
          <p:cNvPr id="6" name="Content Placeholder 3"/>
          <p:cNvGraphicFramePr>
            <a:graphicFrameLocks/>
          </p:cNvGraphicFramePr>
          <p:nvPr/>
        </p:nvGraphicFramePr>
        <p:xfrm>
          <a:off x="179512" y="2852936"/>
          <a:ext cx="8820472" cy="1133221"/>
        </p:xfrm>
        <a:graphic>
          <a:graphicData uri="http://schemas.openxmlformats.org/drawingml/2006/table">
            <a:tbl>
              <a:tblPr firstRow="1" bandRow="1">
                <a:tableStyleId>{F5AB1C69-6EDB-4FF4-983F-18BD219EF322}</a:tableStyleId>
              </a:tblPr>
              <a:tblGrid>
                <a:gridCol w="1927162"/>
                <a:gridCol w="6893310"/>
              </a:tblGrid>
              <a:tr h="370840">
                <a:tc gridSpan="2">
                  <a:txBody>
                    <a:bodyPr/>
                    <a:lstStyle/>
                    <a:p>
                      <a:pPr algn="ctr"/>
                      <a:r>
                        <a:rPr lang="en-IN" sz="1450" dirty="0" smtClean="0"/>
                        <a:t>COMMENTARIES</a:t>
                      </a:r>
                      <a:r>
                        <a:rPr lang="en-IN" sz="1450" baseline="0" dirty="0" smtClean="0"/>
                        <a:t> ON </a:t>
                      </a:r>
                      <a:r>
                        <a:rPr lang="en-IN" sz="1450" dirty="0" smtClean="0"/>
                        <a:t>INDIAN</a:t>
                      </a:r>
                      <a:r>
                        <a:rPr lang="en-IN" sz="1450" baseline="0" dirty="0" smtClean="0"/>
                        <a:t> PENAL CODE</a:t>
                      </a:r>
                      <a:endParaRPr lang="en-IN" sz="1450" dirty="0"/>
                    </a:p>
                  </a:txBody>
                  <a:tcPr/>
                </a:tc>
                <a:tc hMerge="1">
                  <a:txBody>
                    <a:bodyPr/>
                    <a:lstStyle/>
                    <a:p>
                      <a:endParaRPr lang="en-IN" dirty="0"/>
                    </a:p>
                  </a:txBody>
                  <a:tcPr/>
                </a:tc>
              </a:tr>
              <a:tr h="61208">
                <a:tc>
                  <a:txBody>
                    <a:bodyPr/>
                    <a:lstStyle/>
                    <a:p>
                      <a:pPr>
                        <a:lnSpc>
                          <a:spcPct val="115000"/>
                        </a:lnSpc>
                        <a:spcAft>
                          <a:spcPts val="0"/>
                        </a:spcAft>
                      </a:pPr>
                      <a:r>
                        <a:rPr lang="en-US" sz="1450" dirty="0" err="1" smtClean="0"/>
                        <a:t>Batuk</a:t>
                      </a:r>
                      <a:r>
                        <a:rPr lang="en-US" sz="1450" dirty="0" smtClean="0"/>
                        <a:t> </a:t>
                      </a:r>
                      <a:r>
                        <a:rPr lang="en-US" sz="1450" dirty="0" err="1" smtClean="0"/>
                        <a:t>Lal</a:t>
                      </a:r>
                      <a:r>
                        <a:rPr lang="en-US" sz="1450" dirty="0" smtClean="0"/>
                        <a:t> &amp; </a:t>
                      </a:r>
                      <a:r>
                        <a:rPr lang="en-US" sz="1450" dirty="0" err="1" smtClean="0"/>
                        <a:t>Nakvi</a:t>
                      </a:r>
                      <a:r>
                        <a:rPr lang="en-US" sz="1450" dirty="0" smtClean="0"/>
                        <a:t> S.K.A.</a:t>
                      </a:r>
                      <a:endParaRPr lang="en-IN" sz="1450" dirty="0">
                        <a:latin typeface="+mn-lt"/>
                        <a:ea typeface="Calibri"/>
                        <a:cs typeface="Mangal"/>
                      </a:endParaRPr>
                    </a:p>
                  </a:txBody>
                  <a:tcPr marL="68580" marR="68580" marT="0" marB="0"/>
                </a:tc>
                <a:tc>
                  <a:txBody>
                    <a:bodyPr/>
                    <a:lstStyle/>
                    <a:p>
                      <a:pPr algn="just">
                        <a:lnSpc>
                          <a:spcPct val="115000"/>
                        </a:lnSpc>
                        <a:spcAft>
                          <a:spcPts val="0"/>
                        </a:spcAft>
                      </a:pPr>
                      <a:r>
                        <a:rPr lang="en-US" sz="1450" dirty="0"/>
                        <a:t>Commentary on the Indian Penal </a:t>
                      </a:r>
                      <a:r>
                        <a:rPr lang="en-US" sz="1450" dirty="0" smtClean="0"/>
                        <a:t>Code (New </a:t>
                      </a:r>
                      <a:r>
                        <a:rPr lang="en-US" sz="1450" dirty="0"/>
                        <a:t>Delhi: Orient Pub. Co</a:t>
                      </a:r>
                      <a:r>
                        <a:rPr lang="en-US" sz="1450" dirty="0" smtClean="0"/>
                        <a:t>.)</a:t>
                      </a:r>
                      <a:endParaRPr lang="en-IN" sz="1450" dirty="0">
                        <a:latin typeface="+mn-lt"/>
                        <a:ea typeface="Calibri"/>
                        <a:cs typeface="Mangal"/>
                      </a:endParaRPr>
                    </a:p>
                  </a:txBody>
                  <a:tcPr marL="68580" marR="68580" marT="0" marB="0"/>
                </a:tc>
              </a:tr>
              <a:tr h="46282">
                <a:tc>
                  <a:txBody>
                    <a:bodyPr/>
                    <a:lstStyle/>
                    <a:p>
                      <a:pPr>
                        <a:lnSpc>
                          <a:spcPct val="115000"/>
                        </a:lnSpc>
                        <a:spcAft>
                          <a:spcPts val="0"/>
                        </a:spcAft>
                      </a:pPr>
                      <a:r>
                        <a:rPr lang="en-US" sz="1450"/>
                        <a:t>Ratan Lal &amp; Dhiraj Lal</a:t>
                      </a:r>
                      <a:endParaRPr lang="en-IN" sz="1450">
                        <a:latin typeface="+mn-lt"/>
                        <a:ea typeface="Calibri"/>
                        <a:cs typeface="Mangal"/>
                      </a:endParaRPr>
                    </a:p>
                  </a:txBody>
                  <a:tcPr marL="68580" marR="68580" marT="0" marB="0"/>
                </a:tc>
                <a:tc>
                  <a:txBody>
                    <a:bodyPr/>
                    <a:lstStyle/>
                    <a:p>
                      <a:pPr algn="just">
                        <a:lnSpc>
                          <a:spcPct val="115000"/>
                        </a:lnSpc>
                        <a:spcAft>
                          <a:spcPts val="0"/>
                        </a:spcAft>
                      </a:pPr>
                      <a:r>
                        <a:rPr lang="en-US" sz="1450" dirty="0"/>
                        <a:t>Law of Crime: A Commentary on Indian Penal Code </a:t>
                      </a:r>
                      <a:r>
                        <a:rPr lang="en-US" sz="1450" dirty="0" smtClean="0"/>
                        <a:t>1860 (New </a:t>
                      </a:r>
                      <a:r>
                        <a:rPr lang="en-US" sz="1450" dirty="0"/>
                        <a:t>Delhi: Bharat Law </a:t>
                      </a:r>
                      <a:r>
                        <a:rPr lang="en-US" sz="1450" dirty="0" smtClean="0"/>
                        <a:t>House)</a:t>
                      </a:r>
                      <a:endParaRPr lang="en-IN" sz="1450" dirty="0">
                        <a:latin typeface="+mn-lt"/>
                        <a:ea typeface="Calibri"/>
                        <a:cs typeface="Mangal"/>
                      </a:endParaRPr>
                    </a:p>
                  </a:txBody>
                  <a:tcPr marL="68580" marR="68580" marT="0" marB="0"/>
                </a:tc>
              </a:tr>
              <a:tr h="31356">
                <a:tc>
                  <a:txBody>
                    <a:bodyPr/>
                    <a:lstStyle/>
                    <a:p>
                      <a:pPr>
                        <a:lnSpc>
                          <a:spcPct val="115000"/>
                        </a:lnSpc>
                        <a:spcAft>
                          <a:spcPts val="0"/>
                        </a:spcAft>
                      </a:pPr>
                      <a:r>
                        <a:rPr lang="en-US" sz="1450"/>
                        <a:t>Gour Hari Singh</a:t>
                      </a:r>
                      <a:endParaRPr lang="en-IN" sz="1450">
                        <a:latin typeface="+mn-lt"/>
                        <a:ea typeface="Calibri"/>
                        <a:cs typeface="Mangal"/>
                      </a:endParaRPr>
                    </a:p>
                  </a:txBody>
                  <a:tcPr marL="68580" marR="68580" marT="0" marB="0"/>
                </a:tc>
                <a:tc>
                  <a:txBody>
                    <a:bodyPr/>
                    <a:lstStyle/>
                    <a:p>
                      <a:pPr algn="just">
                        <a:lnSpc>
                          <a:spcPct val="115000"/>
                        </a:lnSpc>
                        <a:spcAft>
                          <a:spcPts val="0"/>
                        </a:spcAft>
                      </a:pPr>
                      <a:r>
                        <a:rPr lang="en-US" sz="1450" dirty="0"/>
                        <a:t>Commentaries on the Indian Penal </a:t>
                      </a:r>
                      <a:r>
                        <a:rPr lang="en-US" sz="1450" dirty="0" smtClean="0"/>
                        <a:t>Code (Allahabad</a:t>
                      </a:r>
                      <a:r>
                        <a:rPr lang="en-US" sz="1450" dirty="0"/>
                        <a:t> : Law </a:t>
                      </a:r>
                      <a:r>
                        <a:rPr lang="en-US" sz="1450" dirty="0" smtClean="0"/>
                        <a:t>Publishers)</a:t>
                      </a:r>
                      <a:endParaRPr lang="en-IN" sz="1450" dirty="0">
                        <a:latin typeface="+mn-lt"/>
                        <a:ea typeface="Calibri"/>
                        <a:cs typeface="Mangal"/>
                      </a:endParaRPr>
                    </a:p>
                  </a:txBody>
                  <a:tcPr marL="68580" marR="68580" marT="0" marB="0"/>
                </a:tc>
              </a:tr>
            </a:tbl>
          </a:graphicData>
        </a:graphic>
      </p:graphicFrame>
      <p:graphicFrame>
        <p:nvGraphicFramePr>
          <p:cNvPr id="7" name="Content Placeholder 3"/>
          <p:cNvGraphicFramePr>
            <a:graphicFrameLocks/>
          </p:cNvGraphicFramePr>
          <p:nvPr/>
        </p:nvGraphicFramePr>
        <p:xfrm>
          <a:off x="179512" y="4149080"/>
          <a:ext cx="8820472" cy="879094"/>
        </p:xfrm>
        <a:graphic>
          <a:graphicData uri="http://schemas.openxmlformats.org/drawingml/2006/table">
            <a:tbl>
              <a:tblPr firstRow="1" bandRow="1">
                <a:tableStyleId>{00A15C55-8517-42AA-B614-E9B94910E393}</a:tableStyleId>
              </a:tblPr>
              <a:tblGrid>
                <a:gridCol w="1927162"/>
                <a:gridCol w="6893310"/>
              </a:tblGrid>
              <a:tr h="370840">
                <a:tc gridSpan="2">
                  <a:txBody>
                    <a:bodyPr/>
                    <a:lstStyle/>
                    <a:p>
                      <a:pPr algn="ctr"/>
                      <a:r>
                        <a:rPr lang="en-IN" sz="1450" dirty="0" smtClean="0"/>
                        <a:t>COMMENTARIES</a:t>
                      </a:r>
                      <a:r>
                        <a:rPr lang="en-IN" sz="1450" baseline="0" dirty="0" smtClean="0"/>
                        <a:t> ON </a:t>
                      </a:r>
                      <a:r>
                        <a:rPr lang="en-IN" sz="1450" dirty="0" smtClean="0"/>
                        <a:t>EVIDENCE </a:t>
                      </a:r>
                      <a:endParaRPr lang="en-IN" sz="1450" dirty="0"/>
                    </a:p>
                  </a:txBody>
                  <a:tcPr/>
                </a:tc>
                <a:tc hMerge="1">
                  <a:txBody>
                    <a:bodyPr/>
                    <a:lstStyle/>
                    <a:p>
                      <a:endParaRPr lang="en-IN" dirty="0"/>
                    </a:p>
                  </a:txBody>
                  <a:tcPr/>
                </a:tc>
              </a:tr>
              <a:tr h="220150">
                <a:tc>
                  <a:txBody>
                    <a:bodyPr/>
                    <a:lstStyle/>
                    <a:p>
                      <a:pPr>
                        <a:lnSpc>
                          <a:spcPct val="115000"/>
                        </a:lnSpc>
                        <a:spcAft>
                          <a:spcPts val="0"/>
                        </a:spcAft>
                      </a:pPr>
                      <a:r>
                        <a:rPr lang="en-US" sz="1450" dirty="0" err="1"/>
                        <a:t>Monir</a:t>
                      </a:r>
                      <a:r>
                        <a:rPr lang="en-US" sz="1450" dirty="0"/>
                        <a:t> M.</a:t>
                      </a:r>
                      <a:endParaRPr lang="en-IN" sz="1450" dirty="0">
                        <a:latin typeface="+mj-lt"/>
                        <a:ea typeface="Calibri"/>
                        <a:cs typeface="Mangal"/>
                      </a:endParaRPr>
                    </a:p>
                  </a:txBody>
                  <a:tcPr marL="68580" marR="68580" marT="0" marB="0"/>
                </a:tc>
                <a:tc>
                  <a:txBody>
                    <a:bodyPr/>
                    <a:lstStyle/>
                    <a:p>
                      <a:pPr algn="just">
                        <a:lnSpc>
                          <a:spcPct val="115000"/>
                        </a:lnSpc>
                        <a:spcAft>
                          <a:spcPts val="0"/>
                        </a:spcAft>
                      </a:pPr>
                      <a:r>
                        <a:rPr lang="en-US" sz="1450" dirty="0"/>
                        <a:t>Law of </a:t>
                      </a:r>
                      <a:r>
                        <a:rPr lang="en-US" sz="1450" dirty="0" smtClean="0"/>
                        <a:t>Evidence (Delhi</a:t>
                      </a:r>
                      <a:r>
                        <a:rPr lang="en-US" sz="1450" dirty="0"/>
                        <a:t>: Universal Law Pub. </a:t>
                      </a:r>
                      <a:r>
                        <a:rPr lang="en-US" sz="1450" dirty="0" smtClean="0"/>
                        <a:t>Co.)</a:t>
                      </a:r>
                      <a:endParaRPr lang="en-IN" sz="1450" dirty="0">
                        <a:latin typeface="+mj-lt"/>
                        <a:ea typeface="Calibri"/>
                        <a:cs typeface="Mangal"/>
                      </a:endParaRPr>
                    </a:p>
                  </a:txBody>
                  <a:tcPr marL="68580" marR="68580" marT="0" marB="0"/>
                </a:tc>
              </a:tr>
              <a:tr h="72008">
                <a:tc>
                  <a:txBody>
                    <a:bodyPr/>
                    <a:lstStyle/>
                    <a:p>
                      <a:pPr>
                        <a:lnSpc>
                          <a:spcPct val="115000"/>
                        </a:lnSpc>
                        <a:spcAft>
                          <a:spcPts val="0"/>
                        </a:spcAft>
                      </a:pPr>
                      <a:r>
                        <a:rPr lang="en-US" sz="1450"/>
                        <a:t>M.C. Sarkar &amp; Ors.</a:t>
                      </a:r>
                      <a:endParaRPr lang="en-IN" sz="1450">
                        <a:latin typeface="+mj-lt"/>
                        <a:ea typeface="Calibri"/>
                        <a:cs typeface="Mangal"/>
                      </a:endParaRPr>
                    </a:p>
                  </a:txBody>
                  <a:tcPr marL="68580" marR="68580" marT="0" marB="0"/>
                </a:tc>
                <a:tc>
                  <a:txBody>
                    <a:bodyPr/>
                    <a:lstStyle/>
                    <a:p>
                      <a:pPr algn="just">
                        <a:lnSpc>
                          <a:spcPct val="115000"/>
                        </a:lnSpc>
                        <a:spcAft>
                          <a:spcPts val="0"/>
                        </a:spcAft>
                      </a:pPr>
                      <a:r>
                        <a:rPr lang="en-US" sz="1450" dirty="0"/>
                        <a:t>Law of Evidence in India, Pakistan, Bangladesh, Burma &amp; </a:t>
                      </a:r>
                      <a:r>
                        <a:rPr lang="en-US" sz="1450" dirty="0" smtClean="0"/>
                        <a:t>Ceylon (Nagpur</a:t>
                      </a:r>
                      <a:r>
                        <a:rPr lang="en-US" sz="1450" dirty="0"/>
                        <a:t>; </a:t>
                      </a:r>
                      <a:r>
                        <a:rPr lang="en-US" sz="1450" dirty="0" err="1"/>
                        <a:t>Wadhwa</a:t>
                      </a:r>
                      <a:r>
                        <a:rPr lang="en-US" sz="1450" dirty="0"/>
                        <a:t> &amp; Co</a:t>
                      </a:r>
                      <a:r>
                        <a:rPr lang="en-US" sz="1450" dirty="0" smtClean="0"/>
                        <a:t>.)</a:t>
                      </a:r>
                      <a:endParaRPr lang="en-IN" sz="1450" dirty="0">
                        <a:latin typeface="+mj-lt"/>
                        <a:ea typeface="Calibri"/>
                        <a:cs typeface="Mangal"/>
                      </a:endParaRPr>
                    </a:p>
                  </a:txBody>
                  <a:tcPr marL="68580" marR="68580" marT="0" marB="0"/>
                </a:tc>
              </a:tr>
            </a:tbl>
          </a:graphicData>
        </a:graphic>
      </p:graphicFrame>
      <p:graphicFrame>
        <p:nvGraphicFramePr>
          <p:cNvPr id="8" name="Content Placeholder 3"/>
          <p:cNvGraphicFramePr>
            <a:graphicFrameLocks/>
          </p:cNvGraphicFramePr>
          <p:nvPr/>
        </p:nvGraphicFramePr>
        <p:xfrm>
          <a:off x="179512" y="5229200"/>
          <a:ext cx="8820472" cy="1133221"/>
        </p:xfrm>
        <a:graphic>
          <a:graphicData uri="http://schemas.openxmlformats.org/drawingml/2006/table">
            <a:tbl>
              <a:tblPr firstRow="1" bandRow="1">
                <a:tableStyleId>{93296810-A885-4BE3-A3E7-6D5BEEA58F35}</a:tableStyleId>
              </a:tblPr>
              <a:tblGrid>
                <a:gridCol w="1927162"/>
                <a:gridCol w="6893310"/>
              </a:tblGrid>
              <a:tr h="370840">
                <a:tc gridSpan="2">
                  <a:txBody>
                    <a:bodyPr/>
                    <a:lstStyle/>
                    <a:p>
                      <a:pPr algn="ctr"/>
                      <a:r>
                        <a:rPr lang="en-IN" sz="1450" dirty="0" smtClean="0"/>
                        <a:t>IMPORTANT DIGESTS</a:t>
                      </a:r>
                      <a:endParaRPr lang="en-IN" sz="1450" dirty="0"/>
                    </a:p>
                  </a:txBody>
                  <a:tcPr/>
                </a:tc>
                <a:tc hMerge="1">
                  <a:txBody>
                    <a:bodyPr/>
                    <a:lstStyle/>
                    <a:p>
                      <a:endParaRPr lang="en-IN" dirty="0"/>
                    </a:p>
                  </a:txBody>
                  <a:tcPr/>
                </a:tc>
              </a:tr>
              <a:tr h="61208">
                <a:tc>
                  <a:txBody>
                    <a:bodyPr/>
                    <a:lstStyle/>
                    <a:p>
                      <a:pPr algn="just">
                        <a:lnSpc>
                          <a:spcPct val="115000"/>
                        </a:lnSpc>
                        <a:spcAft>
                          <a:spcPts val="0"/>
                        </a:spcAft>
                      </a:pPr>
                      <a:r>
                        <a:rPr lang="en-US" sz="1450" dirty="0" err="1"/>
                        <a:t>Surendra</a:t>
                      </a:r>
                      <a:r>
                        <a:rPr lang="en-US" sz="1450" dirty="0"/>
                        <a:t> </a:t>
                      </a:r>
                      <a:r>
                        <a:rPr lang="en-US" sz="1450" dirty="0" err="1"/>
                        <a:t>Malik</a:t>
                      </a:r>
                      <a:endParaRPr lang="en-IN" sz="1450" dirty="0">
                        <a:latin typeface="+mn-lt"/>
                        <a:ea typeface="Calibri"/>
                        <a:cs typeface="Mangal"/>
                      </a:endParaRPr>
                    </a:p>
                  </a:txBody>
                  <a:tcPr marL="68580" marR="68580" marT="0" marB="0"/>
                </a:tc>
                <a:tc>
                  <a:txBody>
                    <a:bodyPr/>
                    <a:lstStyle/>
                    <a:p>
                      <a:pPr algn="just">
                        <a:lnSpc>
                          <a:spcPct val="115000"/>
                        </a:lnSpc>
                        <a:spcAft>
                          <a:spcPts val="0"/>
                        </a:spcAft>
                      </a:pPr>
                      <a:r>
                        <a:rPr lang="en-US" sz="1450" dirty="0"/>
                        <a:t>Supreme Court Yearly </a:t>
                      </a:r>
                      <a:r>
                        <a:rPr lang="en-US" sz="1450" dirty="0" smtClean="0"/>
                        <a:t>Digest</a:t>
                      </a:r>
                      <a:r>
                        <a:rPr lang="en-IN" sz="1450" baseline="0" dirty="0" smtClean="0"/>
                        <a:t> </a:t>
                      </a:r>
                      <a:r>
                        <a:rPr lang="en-US" sz="1450" dirty="0" smtClean="0"/>
                        <a:t>(</a:t>
                      </a:r>
                      <a:r>
                        <a:rPr lang="en-US" sz="1450" dirty="0" err="1" smtClean="0"/>
                        <a:t>Lucknow</a:t>
                      </a:r>
                      <a:r>
                        <a:rPr lang="en-US" sz="1450" dirty="0"/>
                        <a:t>: E.B. Co</a:t>
                      </a:r>
                      <a:r>
                        <a:rPr lang="en-US" sz="1450" dirty="0" smtClean="0"/>
                        <a:t>.)</a:t>
                      </a:r>
                      <a:endParaRPr lang="en-IN" sz="1450" dirty="0">
                        <a:latin typeface="+mn-lt"/>
                        <a:ea typeface="Calibri"/>
                        <a:cs typeface="Mangal"/>
                      </a:endParaRPr>
                    </a:p>
                  </a:txBody>
                  <a:tcPr marL="68580" marR="68580" marT="0" marB="0"/>
                </a:tc>
              </a:tr>
              <a:tr h="190298">
                <a:tc>
                  <a:txBody>
                    <a:bodyPr/>
                    <a:lstStyle/>
                    <a:p>
                      <a:pPr algn="just">
                        <a:lnSpc>
                          <a:spcPct val="115000"/>
                        </a:lnSpc>
                        <a:spcAft>
                          <a:spcPts val="0"/>
                        </a:spcAft>
                      </a:pPr>
                      <a:r>
                        <a:rPr lang="en-US" sz="1450" dirty="0"/>
                        <a:t> </a:t>
                      </a:r>
                      <a:endParaRPr lang="en-IN" sz="1450" dirty="0">
                        <a:latin typeface="+mn-lt"/>
                        <a:ea typeface="Calibri"/>
                        <a:cs typeface="Mangal"/>
                      </a:endParaRPr>
                    </a:p>
                  </a:txBody>
                  <a:tcPr marL="68580" marR="68580" marT="0" marB="0"/>
                </a:tc>
                <a:tc>
                  <a:txBody>
                    <a:bodyPr/>
                    <a:lstStyle/>
                    <a:p>
                      <a:pPr algn="just">
                        <a:lnSpc>
                          <a:spcPct val="115000"/>
                        </a:lnSpc>
                        <a:spcAft>
                          <a:spcPts val="0"/>
                        </a:spcAft>
                      </a:pPr>
                      <a:r>
                        <a:rPr lang="en-US" sz="1450" dirty="0"/>
                        <a:t>Complete Digest of Supreme Court </a:t>
                      </a:r>
                      <a:r>
                        <a:rPr lang="en-US" sz="1450" dirty="0" smtClean="0"/>
                        <a:t>Cases</a:t>
                      </a:r>
                      <a:r>
                        <a:rPr lang="en-US" sz="1450" dirty="0"/>
                        <a:t>  </a:t>
                      </a:r>
                      <a:r>
                        <a:rPr lang="en-US" sz="1450" dirty="0" smtClean="0"/>
                        <a:t>(</a:t>
                      </a:r>
                      <a:r>
                        <a:rPr lang="en-US" sz="1450" dirty="0" err="1" smtClean="0"/>
                        <a:t>Lucknow</a:t>
                      </a:r>
                      <a:r>
                        <a:rPr lang="en-US" sz="1450" dirty="0"/>
                        <a:t>: E.B. Co</a:t>
                      </a:r>
                      <a:r>
                        <a:rPr lang="en-US" sz="1450" dirty="0" smtClean="0"/>
                        <a:t>.)</a:t>
                      </a:r>
                      <a:endParaRPr lang="en-IN" sz="1450" dirty="0">
                        <a:latin typeface="+mn-lt"/>
                        <a:ea typeface="Calibri"/>
                        <a:cs typeface="Mangal"/>
                      </a:endParaRPr>
                    </a:p>
                  </a:txBody>
                  <a:tcPr marL="68580" marR="68580" marT="0" marB="0"/>
                </a:tc>
              </a:tr>
              <a:tr h="190298">
                <a:tc>
                  <a:txBody>
                    <a:bodyPr/>
                    <a:lstStyle/>
                    <a:p>
                      <a:pPr algn="just">
                        <a:lnSpc>
                          <a:spcPct val="115000"/>
                        </a:lnSpc>
                        <a:spcAft>
                          <a:spcPts val="0"/>
                        </a:spcAft>
                      </a:pPr>
                      <a:r>
                        <a:rPr lang="en-US" sz="1450"/>
                        <a:t> </a:t>
                      </a:r>
                      <a:endParaRPr lang="en-IN" sz="1450">
                        <a:latin typeface="+mn-lt"/>
                        <a:ea typeface="Calibri"/>
                        <a:cs typeface="Mangal"/>
                      </a:endParaRPr>
                    </a:p>
                  </a:txBody>
                  <a:tcPr marL="68580" marR="68580" marT="0" marB="0"/>
                </a:tc>
                <a:tc>
                  <a:txBody>
                    <a:bodyPr/>
                    <a:lstStyle/>
                    <a:p>
                      <a:pPr algn="just">
                        <a:lnSpc>
                          <a:spcPct val="115000"/>
                        </a:lnSpc>
                        <a:spcAft>
                          <a:spcPts val="0"/>
                        </a:spcAft>
                      </a:pPr>
                      <a:r>
                        <a:rPr lang="en-US" sz="1450" dirty="0"/>
                        <a:t>Supreme Court Millennium Digest </a:t>
                      </a:r>
                      <a:r>
                        <a:rPr lang="en-US" sz="1450" dirty="0" smtClean="0"/>
                        <a:t>(Nagpur</a:t>
                      </a:r>
                      <a:r>
                        <a:rPr lang="en-US" sz="1450" dirty="0"/>
                        <a:t>: AIR </a:t>
                      </a:r>
                      <a:r>
                        <a:rPr lang="en-US" sz="1450" dirty="0" smtClean="0"/>
                        <a:t>Publications)</a:t>
                      </a:r>
                      <a:endParaRPr lang="en-IN" sz="1450" dirty="0">
                        <a:latin typeface="+mn-lt"/>
                        <a:ea typeface="Calibri"/>
                        <a:cs typeface="Mang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SOURCES</a:t>
            </a:r>
            <a:endParaRPr lang="en-IN" dirty="0"/>
          </a:p>
        </p:txBody>
      </p:sp>
      <p:graphicFrame>
        <p:nvGraphicFramePr>
          <p:cNvPr id="4" name="Content Placeholder 3"/>
          <p:cNvGraphicFramePr>
            <a:graphicFrameLocks noGrp="1"/>
          </p:cNvGraphicFramePr>
          <p:nvPr>
            <p:ph sz="quarter" idx="1"/>
          </p:nvPr>
        </p:nvGraphicFramePr>
        <p:xfrm>
          <a:off x="323528" y="1441511"/>
          <a:ext cx="8568952" cy="2088388"/>
        </p:xfrm>
        <a:graphic>
          <a:graphicData uri="http://schemas.openxmlformats.org/drawingml/2006/table">
            <a:tbl>
              <a:tblPr firstRow="1" bandRow="1">
                <a:tableStyleId>{5C22544A-7EE6-4342-B048-85BDC9FD1C3A}</a:tableStyleId>
              </a:tblPr>
              <a:tblGrid>
                <a:gridCol w="8568952"/>
              </a:tblGrid>
              <a:tr h="370840">
                <a:tc>
                  <a:txBody>
                    <a:bodyPr/>
                    <a:lstStyle/>
                    <a:p>
                      <a:pPr algn="ctr"/>
                      <a:r>
                        <a:rPr lang="en-IN" sz="1400" dirty="0" smtClean="0"/>
                        <a:t>ACADEMIC LAW JOURNALS</a:t>
                      </a:r>
                      <a:endParaRPr lang="en-IN" sz="1400" dirty="0"/>
                    </a:p>
                  </a:txBody>
                  <a:tcPr/>
                </a:tc>
              </a:tr>
              <a:tr h="133216">
                <a:tc>
                  <a:txBody>
                    <a:bodyPr/>
                    <a:lstStyle/>
                    <a:p>
                      <a:pPr algn="just">
                        <a:lnSpc>
                          <a:spcPct val="115000"/>
                        </a:lnSpc>
                        <a:spcAft>
                          <a:spcPts val="0"/>
                        </a:spcAft>
                      </a:pPr>
                      <a:r>
                        <a:rPr lang="en-US" sz="1400" dirty="0">
                          <a:solidFill>
                            <a:srgbClr val="000000"/>
                          </a:solidFill>
                          <a:latin typeface="+mn-lt"/>
                          <a:ea typeface="Times New Roman"/>
                          <a:cs typeface="Times New Roman"/>
                        </a:rPr>
                        <a:t>Annual Survey of Indian </a:t>
                      </a:r>
                      <a:r>
                        <a:rPr lang="en-US" sz="1400" dirty="0" smtClean="0">
                          <a:solidFill>
                            <a:srgbClr val="000000"/>
                          </a:solidFill>
                          <a:latin typeface="+mn-lt"/>
                          <a:ea typeface="Times New Roman"/>
                          <a:cs typeface="Times New Roman"/>
                        </a:rPr>
                        <a:t>Law</a:t>
                      </a:r>
                      <a:r>
                        <a:rPr lang="en-IN" sz="1400" baseline="0" dirty="0" smtClean="0">
                          <a:solidFill>
                            <a:schemeClr val="dk1"/>
                          </a:solidFill>
                          <a:latin typeface="+mn-lt"/>
                          <a:ea typeface="Times New Roman"/>
                          <a:cs typeface="Mangal"/>
                        </a:rPr>
                        <a:t> (</a:t>
                      </a:r>
                      <a:r>
                        <a:rPr lang="en-US" sz="1400" dirty="0" smtClean="0">
                          <a:solidFill>
                            <a:srgbClr val="000000"/>
                          </a:solidFill>
                          <a:latin typeface="+mn-lt"/>
                          <a:ea typeface="Times New Roman"/>
                          <a:cs typeface="Times New Roman"/>
                        </a:rPr>
                        <a:t>New </a:t>
                      </a:r>
                      <a:r>
                        <a:rPr lang="en-US" sz="1400" dirty="0">
                          <a:solidFill>
                            <a:srgbClr val="000000"/>
                          </a:solidFill>
                          <a:latin typeface="+mn-lt"/>
                          <a:ea typeface="Times New Roman"/>
                          <a:cs typeface="Times New Roman"/>
                        </a:rPr>
                        <a:t>Delhi: </a:t>
                      </a:r>
                      <a:r>
                        <a:rPr lang="en-US" sz="1400" dirty="0" smtClean="0">
                          <a:solidFill>
                            <a:srgbClr val="000000"/>
                          </a:solidFill>
                          <a:latin typeface="+mn-lt"/>
                          <a:ea typeface="Times New Roman"/>
                          <a:cs typeface="Times New Roman"/>
                        </a:rPr>
                        <a:t>ILI)</a:t>
                      </a:r>
                      <a:endParaRPr lang="en-IN" sz="1400" dirty="0">
                        <a:latin typeface="+mn-lt"/>
                        <a:ea typeface="Calibri"/>
                        <a:cs typeface="Mangal"/>
                      </a:endParaRPr>
                    </a:p>
                  </a:txBody>
                  <a:tcPr marL="68580" marR="68580" marT="0" marB="0"/>
                </a:tc>
              </a:tr>
              <a:tr h="46282">
                <a:tc>
                  <a:txBody>
                    <a:bodyPr/>
                    <a:lstStyle/>
                    <a:p>
                      <a:pPr algn="just">
                        <a:lnSpc>
                          <a:spcPct val="115000"/>
                        </a:lnSpc>
                        <a:spcAft>
                          <a:spcPts val="0"/>
                        </a:spcAft>
                      </a:pPr>
                      <a:r>
                        <a:rPr lang="en-US" sz="1400" dirty="0">
                          <a:solidFill>
                            <a:srgbClr val="000000"/>
                          </a:solidFill>
                          <a:latin typeface="+mn-lt"/>
                          <a:ea typeface="Times New Roman"/>
                          <a:cs typeface="Times New Roman"/>
                        </a:rPr>
                        <a:t>Journal Indian Law Institute</a:t>
                      </a:r>
                      <a:endParaRPr lang="en-IN" sz="1400" dirty="0">
                        <a:latin typeface="+mn-lt"/>
                        <a:ea typeface="Calibri"/>
                        <a:cs typeface="Mangal"/>
                      </a:endParaRPr>
                    </a:p>
                  </a:txBody>
                  <a:tcPr marL="68580" marR="68580" marT="0" marB="0"/>
                </a:tc>
              </a:tr>
              <a:tr h="103364">
                <a:tc>
                  <a:txBody>
                    <a:bodyPr/>
                    <a:lstStyle/>
                    <a:p>
                      <a:pPr algn="just">
                        <a:lnSpc>
                          <a:spcPct val="115000"/>
                        </a:lnSpc>
                        <a:spcAft>
                          <a:spcPts val="0"/>
                        </a:spcAft>
                      </a:pPr>
                      <a:r>
                        <a:rPr lang="en-US" sz="1400">
                          <a:solidFill>
                            <a:srgbClr val="000000"/>
                          </a:solidFill>
                          <a:latin typeface="+mn-lt"/>
                          <a:ea typeface="Times New Roman"/>
                          <a:cs typeface="Times New Roman"/>
                        </a:rPr>
                        <a:t>Journal of Constitutional &amp; Parliamentary Studies</a:t>
                      </a:r>
                      <a:endParaRPr lang="en-IN" sz="1400">
                        <a:latin typeface="+mn-lt"/>
                        <a:ea typeface="Calibri"/>
                        <a:cs typeface="Mangal"/>
                      </a:endParaRPr>
                    </a:p>
                  </a:txBody>
                  <a:tcPr marL="68580" marR="68580" marT="0" marB="0"/>
                </a:tc>
              </a:tr>
              <a:tr h="0">
                <a:tc>
                  <a:txBody>
                    <a:bodyPr/>
                    <a:lstStyle/>
                    <a:p>
                      <a:pPr algn="just">
                        <a:lnSpc>
                          <a:spcPct val="115000"/>
                        </a:lnSpc>
                        <a:spcAft>
                          <a:spcPts val="0"/>
                        </a:spcAft>
                      </a:pPr>
                      <a:r>
                        <a:rPr lang="en-US" sz="1400">
                          <a:solidFill>
                            <a:srgbClr val="000000"/>
                          </a:solidFill>
                          <a:latin typeface="+mn-lt"/>
                          <a:ea typeface="Times New Roman"/>
                          <a:cs typeface="Times New Roman"/>
                        </a:rPr>
                        <a:t>Indian Journal of International Law</a:t>
                      </a:r>
                      <a:endParaRPr lang="en-IN" sz="1400">
                        <a:latin typeface="+mn-lt"/>
                        <a:ea typeface="Calibri"/>
                        <a:cs typeface="Mangal"/>
                      </a:endParaRPr>
                    </a:p>
                  </a:txBody>
                  <a:tcPr marL="68580" marR="68580" marT="0" marB="0"/>
                </a:tc>
              </a:tr>
              <a:tr h="145520">
                <a:tc>
                  <a:txBody>
                    <a:bodyPr/>
                    <a:lstStyle/>
                    <a:p>
                      <a:pPr algn="just">
                        <a:lnSpc>
                          <a:spcPct val="115000"/>
                        </a:lnSpc>
                        <a:spcAft>
                          <a:spcPts val="0"/>
                        </a:spcAft>
                      </a:pPr>
                      <a:r>
                        <a:rPr lang="en-US" sz="1400">
                          <a:solidFill>
                            <a:srgbClr val="000000"/>
                          </a:solidFill>
                          <a:latin typeface="+mn-lt"/>
                          <a:ea typeface="Times New Roman"/>
                          <a:cs typeface="Times New Roman"/>
                        </a:rPr>
                        <a:t>Indian Bar Review</a:t>
                      </a:r>
                      <a:endParaRPr lang="en-IN" sz="1400">
                        <a:latin typeface="+mn-lt"/>
                        <a:ea typeface="Calibri"/>
                        <a:cs typeface="Mangal"/>
                      </a:endParaRPr>
                    </a:p>
                  </a:txBody>
                  <a:tcPr marL="68580" marR="68580" marT="0" marB="0"/>
                </a:tc>
              </a:tr>
              <a:tr h="58586">
                <a:tc>
                  <a:txBody>
                    <a:bodyPr/>
                    <a:lstStyle/>
                    <a:p>
                      <a:pPr algn="just">
                        <a:lnSpc>
                          <a:spcPct val="115000"/>
                        </a:lnSpc>
                        <a:spcAft>
                          <a:spcPts val="0"/>
                        </a:spcAft>
                      </a:pPr>
                      <a:r>
                        <a:rPr lang="en-US" sz="1400" dirty="0">
                          <a:solidFill>
                            <a:srgbClr val="000000"/>
                          </a:solidFill>
                          <a:latin typeface="+mn-lt"/>
                          <a:ea typeface="Times New Roman"/>
                          <a:cs typeface="Times New Roman"/>
                        </a:rPr>
                        <a:t>National Law School of Indian Review</a:t>
                      </a:r>
                      <a:endParaRPr lang="en-IN" sz="1400" dirty="0">
                        <a:latin typeface="+mn-lt"/>
                        <a:ea typeface="Calibri"/>
                        <a:cs typeface="Mangal"/>
                      </a:endParaRPr>
                    </a:p>
                  </a:txBody>
                  <a:tcPr marL="68580" marR="68580" marT="0" marB="0"/>
                </a:tc>
              </a:tr>
              <a:tr h="115668">
                <a:tc>
                  <a:txBody>
                    <a:bodyPr/>
                    <a:lstStyle/>
                    <a:p>
                      <a:pPr algn="just">
                        <a:lnSpc>
                          <a:spcPct val="115000"/>
                        </a:lnSpc>
                        <a:spcAft>
                          <a:spcPts val="0"/>
                        </a:spcAft>
                      </a:pPr>
                      <a:r>
                        <a:rPr lang="en-US" sz="1400" dirty="0">
                          <a:solidFill>
                            <a:srgbClr val="000000"/>
                          </a:solidFill>
                          <a:latin typeface="+mn-lt"/>
                          <a:ea typeface="Times New Roman"/>
                          <a:cs typeface="Times New Roman"/>
                        </a:rPr>
                        <a:t>Journal of Human Rights (NHRC)</a:t>
                      </a:r>
                      <a:endParaRPr lang="en-IN" sz="1400" dirty="0">
                        <a:latin typeface="+mn-lt"/>
                        <a:ea typeface="Calibri"/>
                        <a:cs typeface="Mangal"/>
                      </a:endParaRPr>
                    </a:p>
                  </a:txBody>
                  <a:tcPr marL="68580" marR="68580" marT="0" marB="0"/>
                </a:tc>
              </a:tr>
            </a:tbl>
          </a:graphicData>
        </a:graphic>
      </p:graphicFrame>
      <p:graphicFrame>
        <p:nvGraphicFramePr>
          <p:cNvPr id="6" name="Content Placeholder 3"/>
          <p:cNvGraphicFramePr>
            <a:graphicFrameLocks/>
          </p:cNvGraphicFramePr>
          <p:nvPr/>
        </p:nvGraphicFramePr>
        <p:xfrm>
          <a:off x="323528" y="3573016"/>
          <a:ext cx="8568952" cy="1597660"/>
        </p:xfrm>
        <a:graphic>
          <a:graphicData uri="http://schemas.openxmlformats.org/drawingml/2006/table">
            <a:tbl>
              <a:tblPr firstRow="1" bandRow="1">
                <a:tableStyleId>{F5AB1C69-6EDB-4FF4-983F-18BD219EF322}</a:tableStyleId>
              </a:tblPr>
              <a:tblGrid>
                <a:gridCol w="1872208"/>
                <a:gridCol w="6696744"/>
              </a:tblGrid>
              <a:tr h="370840">
                <a:tc gridSpan="2">
                  <a:txBody>
                    <a:bodyPr/>
                    <a:lstStyle/>
                    <a:p>
                      <a:pPr algn="ctr"/>
                      <a:r>
                        <a:rPr lang="en-IN" sz="1450" dirty="0" smtClean="0"/>
                        <a:t>LAW LEXICONS</a:t>
                      </a:r>
                      <a:endParaRPr lang="en-IN" sz="1450" dirty="0"/>
                    </a:p>
                  </a:txBody>
                  <a:tcPr/>
                </a:tc>
                <a:tc hMerge="1">
                  <a:txBody>
                    <a:bodyPr/>
                    <a:lstStyle/>
                    <a:p>
                      <a:endParaRPr lang="en-IN" dirty="0"/>
                    </a:p>
                  </a:txBody>
                  <a:tcPr/>
                </a:tc>
              </a:tr>
              <a:tr h="61208">
                <a:tc>
                  <a:txBody>
                    <a:bodyPr/>
                    <a:lstStyle/>
                    <a:p>
                      <a:pPr>
                        <a:lnSpc>
                          <a:spcPct val="115000"/>
                        </a:lnSpc>
                        <a:spcAft>
                          <a:spcPts val="0"/>
                        </a:spcAft>
                      </a:pPr>
                      <a:r>
                        <a:rPr lang="en-US" sz="1400" dirty="0" err="1">
                          <a:solidFill>
                            <a:srgbClr val="000000"/>
                          </a:solidFill>
                          <a:latin typeface="+mn-lt"/>
                          <a:ea typeface="Times New Roman"/>
                          <a:cs typeface="Times New Roman"/>
                        </a:rPr>
                        <a:t>Aiyar</a:t>
                      </a:r>
                      <a:r>
                        <a:rPr lang="en-US" sz="1400" dirty="0">
                          <a:solidFill>
                            <a:srgbClr val="000000"/>
                          </a:solidFill>
                          <a:latin typeface="+mn-lt"/>
                          <a:ea typeface="Times New Roman"/>
                          <a:cs typeface="Times New Roman"/>
                        </a:rPr>
                        <a:t> </a:t>
                      </a:r>
                      <a:r>
                        <a:rPr lang="en-US" sz="1400" dirty="0" err="1">
                          <a:solidFill>
                            <a:srgbClr val="000000"/>
                          </a:solidFill>
                          <a:latin typeface="+mn-lt"/>
                          <a:ea typeface="Times New Roman"/>
                          <a:cs typeface="Times New Roman"/>
                        </a:rPr>
                        <a:t>Ramanatha</a:t>
                      </a:r>
                      <a:r>
                        <a:rPr lang="en-US" sz="1400" dirty="0">
                          <a:solidFill>
                            <a:srgbClr val="000000"/>
                          </a:solidFill>
                          <a:latin typeface="+mn-lt"/>
                          <a:ea typeface="Times New Roman"/>
                          <a:cs typeface="Times New Roman"/>
                        </a:rPr>
                        <a:t> P.</a:t>
                      </a:r>
                      <a:endParaRPr lang="en-IN" sz="1400" dirty="0">
                        <a:latin typeface="+mn-lt"/>
                        <a:ea typeface="Calibri"/>
                        <a:cs typeface="Mangal"/>
                      </a:endParaRPr>
                    </a:p>
                  </a:txBody>
                  <a:tcPr marL="68580" marR="68580" marT="0" marB="0"/>
                </a:tc>
                <a:tc>
                  <a:txBody>
                    <a:bodyPr/>
                    <a:lstStyle/>
                    <a:p>
                      <a:pPr algn="just">
                        <a:lnSpc>
                          <a:spcPct val="115000"/>
                        </a:lnSpc>
                        <a:spcAft>
                          <a:spcPts val="0"/>
                        </a:spcAft>
                      </a:pPr>
                      <a:r>
                        <a:rPr lang="en-US" sz="1400" dirty="0">
                          <a:solidFill>
                            <a:srgbClr val="000000"/>
                          </a:solidFill>
                          <a:latin typeface="+mn-lt"/>
                          <a:ea typeface="Times New Roman"/>
                          <a:cs typeface="Times New Roman"/>
                        </a:rPr>
                        <a:t>Advanced Law Lexicon: Encyclopedia Law Dictionary with Legal Maxims, Latin Terms and Words &amp; </a:t>
                      </a:r>
                      <a:r>
                        <a:rPr lang="en-US" sz="1400" dirty="0" smtClean="0">
                          <a:solidFill>
                            <a:srgbClr val="000000"/>
                          </a:solidFill>
                          <a:latin typeface="+mn-lt"/>
                          <a:ea typeface="Times New Roman"/>
                          <a:cs typeface="Times New Roman"/>
                        </a:rPr>
                        <a:t>Phrases</a:t>
                      </a:r>
                      <a:r>
                        <a:rPr lang="en-IN" sz="1400" baseline="0" dirty="0" smtClean="0">
                          <a:solidFill>
                            <a:schemeClr val="dk1"/>
                          </a:solidFill>
                          <a:latin typeface="+mn-lt"/>
                          <a:ea typeface="Times New Roman"/>
                          <a:cs typeface="Mangal"/>
                        </a:rPr>
                        <a:t> </a:t>
                      </a:r>
                      <a:r>
                        <a:rPr lang="en-US" sz="1400" dirty="0" smtClean="0">
                          <a:solidFill>
                            <a:srgbClr val="000000"/>
                          </a:solidFill>
                          <a:latin typeface="+mn-lt"/>
                          <a:ea typeface="Times New Roman"/>
                          <a:cs typeface="Times New Roman"/>
                        </a:rPr>
                        <a:t>(Nagpur</a:t>
                      </a:r>
                      <a:r>
                        <a:rPr lang="en-US" sz="1400" dirty="0">
                          <a:solidFill>
                            <a:srgbClr val="000000"/>
                          </a:solidFill>
                          <a:latin typeface="+mn-lt"/>
                          <a:ea typeface="Times New Roman"/>
                          <a:cs typeface="Times New Roman"/>
                        </a:rPr>
                        <a:t>: </a:t>
                      </a:r>
                      <a:r>
                        <a:rPr lang="en-US" sz="1400" dirty="0" err="1">
                          <a:solidFill>
                            <a:srgbClr val="000000"/>
                          </a:solidFill>
                          <a:latin typeface="+mn-lt"/>
                          <a:ea typeface="Times New Roman"/>
                          <a:cs typeface="Times New Roman"/>
                        </a:rPr>
                        <a:t>Wadhwa</a:t>
                      </a:r>
                      <a:r>
                        <a:rPr lang="en-US" sz="1400" dirty="0">
                          <a:solidFill>
                            <a:srgbClr val="000000"/>
                          </a:solidFill>
                          <a:latin typeface="+mn-lt"/>
                          <a:ea typeface="Times New Roman"/>
                          <a:cs typeface="Times New Roman"/>
                        </a:rPr>
                        <a:t> &amp; Co</a:t>
                      </a:r>
                      <a:r>
                        <a:rPr lang="en-US" sz="1400" dirty="0" smtClean="0">
                          <a:solidFill>
                            <a:srgbClr val="000000"/>
                          </a:solidFill>
                          <a:latin typeface="+mn-lt"/>
                          <a:ea typeface="Times New Roman"/>
                          <a:cs typeface="Times New Roman"/>
                        </a:rPr>
                        <a:t>.)</a:t>
                      </a:r>
                      <a:endParaRPr lang="en-IN" sz="1400" dirty="0">
                        <a:latin typeface="+mn-lt"/>
                        <a:ea typeface="Calibri"/>
                        <a:cs typeface="Mangal"/>
                      </a:endParaRPr>
                    </a:p>
                  </a:txBody>
                  <a:tcPr marL="68580" marR="68580" marT="0" marB="0"/>
                </a:tc>
              </a:tr>
              <a:tr h="46282">
                <a:tc>
                  <a:txBody>
                    <a:bodyPr/>
                    <a:lstStyle/>
                    <a:p>
                      <a:pPr algn="just">
                        <a:lnSpc>
                          <a:spcPct val="115000"/>
                        </a:lnSpc>
                        <a:spcAft>
                          <a:spcPts val="0"/>
                        </a:spcAft>
                      </a:pPr>
                      <a:r>
                        <a:rPr lang="en-US" sz="1400">
                          <a:solidFill>
                            <a:srgbClr val="000000"/>
                          </a:solidFill>
                          <a:latin typeface="+mn-lt"/>
                          <a:ea typeface="Times New Roman"/>
                          <a:cs typeface="Times New Roman"/>
                        </a:rPr>
                        <a:t>Aiyar K.J.</a:t>
                      </a:r>
                      <a:endParaRPr lang="en-IN" sz="1400">
                        <a:latin typeface="+mn-lt"/>
                        <a:ea typeface="Calibri"/>
                        <a:cs typeface="Mangal"/>
                      </a:endParaRPr>
                    </a:p>
                  </a:txBody>
                  <a:tcPr marL="68580" marR="68580" marT="0" marB="0"/>
                </a:tc>
                <a:tc>
                  <a:txBody>
                    <a:bodyPr/>
                    <a:lstStyle/>
                    <a:p>
                      <a:pPr algn="just">
                        <a:lnSpc>
                          <a:spcPct val="115000"/>
                        </a:lnSpc>
                        <a:spcAft>
                          <a:spcPts val="0"/>
                        </a:spcAft>
                      </a:pPr>
                      <a:r>
                        <a:rPr lang="en-US" sz="1400" dirty="0">
                          <a:solidFill>
                            <a:srgbClr val="000000"/>
                          </a:solidFill>
                          <a:latin typeface="+mn-lt"/>
                          <a:ea typeface="Times New Roman"/>
                          <a:cs typeface="Times New Roman"/>
                        </a:rPr>
                        <a:t>Judicial </a:t>
                      </a:r>
                      <a:r>
                        <a:rPr lang="en-US" sz="1400" dirty="0" smtClean="0">
                          <a:solidFill>
                            <a:srgbClr val="000000"/>
                          </a:solidFill>
                          <a:latin typeface="+mn-lt"/>
                          <a:ea typeface="Times New Roman"/>
                          <a:cs typeface="Times New Roman"/>
                        </a:rPr>
                        <a:t>Dictionary</a:t>
                      </a:r>
                      <a:r>
                        <a:rPr lang="en-US" sz="1400" baseline="0" dirty="0" smtClean="0">
                          <a:solidFill>
                            <a:srgbClr val="000000"/>
                          </a:solidFill>
                          <a:latin typeface="+mn-lt"/>
                          <a:ea typeface="Times New Roman"/>
                          <a:cs typeface="Times New Roman"/>
                        </a:rPr>
                        <a:t> (</a:t>
                      </a:r>
                      <a:r>
                        <a:rPr lang="en-US" sz="1400" dirty="0" smtClean="0">
                          <a:solidFill>
                            <a:srgbClr val="000000"/>
                          </a:solidFill>
                          <a:latin typeface="+mn-lt"/>
                          <a:ea typeface="Times New Roman"/>
                          <a:cs typeface="Times New Roman"/>
                        </a:rPr>
                        <a:t>New </a:t>
                      </a:r>
                      <a:r>
                        <a:rPr lang="en-US" sz="1400" dirty="0">
                          <a:solidFill>
                            <a:srgbClr val="000000"/>
                          </a:solidFill>
                          <a:latin typeface="+mn-lt"/>
                          <a:ea typeface="Times New Roman"/>
                          <a:cs typeface="Times New Roman"/>
                        </a:rPr>
                        <a:t>Delhi: </a:t>
                      </a:r>
                      <a:r>
                        <a:rPr lang="en-US" sz="1400" dirty="0" err="1">
                          <a:solidFill>
                            <a:srgbClr val="000000"/>
                          </a:solidFill>
                          <a:latin typeface="+mn-lt"/>
                          <a:ea typeface="Times New Roman"/>
                          <a:cs typeface="Times New Roman"/>
                        </a:rPr>
                        <a:t>Butterworths</a:t>
                      </a:r>
                      <a:r>
                        <a:rPr lang="en-US" sz="1400" dirty="0">
                          <a:solidFill>
                            <a:srgbClr val="000000"/>
                          </a:solidFill>
                          <a:latin typeface="+mn-lt"/>
                          <a:ea typeface="Times New Roman"/>
                          <a:cs typeface="Times New Roman"/>
                        </a:rPr>
                        <a:t> </a:t>
                      </a:r>
                      <a:r>
                        <a:rPr lang="en-US" sz="1400" dirty="0" smtClean="0">
                          <a:solidFill>
                            <a:srgbClr val="000000"/>
                          </a:solidFill>
                          <a:latin typeface="+mn-lt"/>
                          <a:ea typeface="Times New Roman"/>
                          <a:cs typeface="Times New Roman"/>
                        </a:rPr>
                        <a:t>India)</a:t>
                      </a:r>
                      <a:endParaRPr lang="en-IN" sz="1400" dirty="0">
                        <a:latin typeface="+mn-lt"/>
                        <a:ea typeface="Calibri"/>
                        <a:cs typeface="Mangal"/>
                      </a:endParaRPr>
                    </a:p>
                  </a:txBody>
                  <a:tcPr marL="68580" marR="68580" marT="0" marB="0"/>
                </a:tc>
              </a:tr>
              <a:tr h="31356">
                <a:tc>
                  <a:txBody>
                    <a:bodyPr/>
                    <a:lstStyle/>
                    <a:p>
                      <a:pPr algn="just">
                        <a:lnSpc>
                          <a:spcPct val="115000"/>
                        </a:lnSpc>
                        <a:spcAft>
                          <a:spcPts val="0"/>
                        </a:spcAft>
                      </a:pPr>
                      <a:r>
                        <a:rPr lang="en-US" sz="1400" dirty="0" err="1">
                          <a:solidFill>
                            <a:srgbClr val="000000"/>
                          </a:solidFill>
                          <a:latin typeface="+mn-lt"/>
                          <a:ea typeface="Times New Roman"/>
                          <a:cs typeface="Times New Roman"/>
                        </a:rPr>
                        <a:t>Prem</a:t>
                      </a:r>
                      <a:r>
                        <a:rPr lang="en-US" sz="1400" dirty="0">
                          <a:solidFill>
                            <a:srgbClr val="000000"/>
                          </a:solidFill>
                          <a:latin typeface="+mn-lt"/>
                          <a:ea typeface="Times New Roman"/>
                          <a:cs typeface="Times New Roman"/>
                        </a:rPr>
                        <a:t>, </a:t>
                      </a:r>
                      <a:r>
                        <a:rPr lang="en-US" sz="1400" dirty="0" err="1">
                          <a:solidFill>
                            <a:srgbClr val="000000"/>
                          </a:solidFill>
                          <a:latin typeface="+mn-lt"/>
                          <a:ea typeface="Times New Roman"/>
                          <a:cs typeface="Times New Roman"/>
                        </a:rPr>
                        <a:t>Daulat</a:t>
                      </a:r>
                      <a:r>
                        <a:rPr lang="en-US" sz="1400" dirty="0">
                          <a:solidFill>
                            <a:srgbClr val="000000"/>
                          </a:solidFill>
                          <a:latin typeface="+mn-lt"/>
                          <a:ea typeface="Times New Roman"/>
                          <a:cs typeface="Times New Roman"/>
                        </a:rPr>
                        <a:t> Ram</a:t>
                      </a:r>
                      <a:endParaRPr lang="en-IN" sz="1400" dirty="0">
                        <a:latin typeface="+mn-lt"/>
                        <a:ea typeface="Calibri"/>
                        <a:cs typeface="Mangal"/>
                      </a:endParaRPr>
                    </a:p>
                  </a:txBody>
                  <a:tcPr marL="68580" marR="68580" marT="0" marB="0"/>
                </a:tc>
                <a:tc>
                  <a:txBody>
                    <a:bodyPr/>
                    <a:lstStyle/>
                    <a:p>
                      <a:pPr algn="just">
                        <a:lnSpc>
                          <a:spcPct val="115000"/>
                        </a:lnSpc>
                        <a:spcAft>
                          <a:spcPts val="0"/>
                        </a:spcAft>
                      </a:pPr>
                      <a:r>
                        <a:rPr lang="en-US" sz="1400" dirty="0">
                          <a:solidFill>
                            <a:srgbClr val="000000"/>
                          </a:solidFill>
                          <a:latin typeface="+mn-lt"/>
                          <a:ea typeface="Times New Roman"/>
                          <a:cs typeface="Times New Roman"/>
                        </a:rPr>
                        <a:t>Judicial </a:t>
                      </a:r>
                      <a:r>
                        <a:rPr lang="en-US" sz="1400" dirty="0" smtClean="0">
                          <a:solidFill>
                            <a:srgbClr val="000000"/>
                          </a:solidFill>
                          <a:latin typeface="+mn-lt"/>
                          <a:ea typeface="Times New Roman"/>
                          <a:cs typeface="Times New Roman"/>
                        </a:rPr>
                        <a:t>Dictionary</a:t>
                      </a:r>
                      <a:r>
                        <a:rPr lang="en-US" sz="1400" baseline="0" dirty="0" smtClean="0">
                          <a:solidFill>
                            <a:srgbClr val="000000"/>
                          </a:solidFill>
                          <a:latin typeface="+mn-lt"/>
                          <a:ea typeface="Times New Roman"/>
                          <a:cs typeface="Times New Roman"/>
                        </a:rPr>
                        <a:t> (</a:t>
                      </a:r>
                      <a:r>
                        <a:rPr lang="en-US" sz="1400" dirty="0" err="1" smtClean="0">
                          <a:solidFill>
                            <a:srgbClr val="000000"/>
                          </a:solidFill>
                          <a:latin typeface="+mn-lt"/>
                          <a:ea typeface="Times New Roman"/>
                          <a:cs typeface="Times New Roman"/>
                        </a:rPr>
                        <a:t>Jaipur</a:t>
                      </a:r>
                      <a:r>
                        <a:rPr lang="en-US" sz="1400" dirty="0">
                          <a:solidFill>
                            <a:srgbClr val="000000"/>
                          </a:solidFill>
                          <a:latin typeface="+mn-lt"/>
                          <a:ea typeface="Times New Roman"/>
                          <a:cs typeface="Times New Roman"/>
                        </a:rPr>
                        <a:t>: Bharat Law </a:t>
                      </a:r>
                      <a:r>
                        <a:rPr lang="en-US" sz="1400" dirty="0" smtClean="0">
                          <a:solidFill>
                            <a:srgbClr val="000000"/>
                          </a:solidFill>
                          <a:latin typeface="+mn-lt"/>
                          <a:ea typeface="Times New Roman"/>
                          <a:cs typeface="Times New Roman"/>
                        </a:rPr>
                        <a:t>Publications)</a:t>
                      </a:r>
                      <a:endParaRPr lang="en-IN" sz="1400" dirty="0">
                        <a:latin typeface="+mn-lt"/>
                        <a:ea typeface="Calibri"/>
                        <a:cs typeface="Mangal"/>
                      </a:endParaRPr>
                    </a:p>
                  </a:txBody>
                  <a:tcPr marL="68580" marR="68580" marT="0" marB="0"/>
                </a:tc>
              </a:tr>
              <a:tr h="0">
                <a:tc>
                  <a:txBody>
                    <a:bodyPr/>
                    <a:lstStyle/>
                    <a:p>
                      <a:pPr algn="just">
                        <a:lnSpc>
                          <a:spcPct val="115000"/>
                        </a:lnSpc>
                        <a:spcAft>
                          <a:spcPts val="0"/>
                        </a:spcAft>
                      </a:pPr>
                      <a:r>
                        <a:rPr lang="en-US" sz="1400" dirty="0">
                          <a:solidFill>
                            <a:srgbClr val="000000"/>
                          </a:solidFill>
                          <a:latin typeface="+mn-lt"/>
                          <a:ea typeface="Times New Roman"/>
                          <a:cs typeface="Times New Roman"/>
                        </a:rPr>
                        <a:t> </a:t>
                      </a:r>
                      <a:endParaRPr lang="en-IN" sz="1400" dirty="0">
                        <a:latin typeface="+mn-lt"/>
                        <a:ea typeface="Calibri"/>
                        <a:cs typeface="Mangal"/>
                      </a:endParaRPr>
                    </a:p>
                  </a:txBody>
                  <a:tcPr marL="68580" marR="68580" marT="0" marB="0"/>
                </a:tc>
                <a:tc>
                  <a:txBody>
                    <a:bodyPr/>
                    <a:lstStyle/>
                    <a:p>
                      <a:pPr algn="just">
                        <a:lnSpc>
                          <a:spcPct val="115000"/>
                        </a:lnSpc>
                        <a:spcAft>
                          <a:spcPts val="0"/>
                        </a:spcAft>
                      </a:pPr>
                      <a:r>
                        <a:rPr lang="en-US" sz="1400" dirty="0">
                          <a:solidFill>
                            <a:srgbClr val="000000"/>
                          </a:solidFill>
                          <a:latin typeface="+mn-lt"/>
                          <a:ea typeface="Times New Roman"/>
                          <a:cs typeface="Times New Roman"/>
                        </a:rPr>
                        <a:t>Legal Glossary published by Ministry of Law, Justice &amp; Co. </a:t>
                      </a:r>
                      <a:r>
                        <a:rPr lang="en-US" sz="1400" dirty="0" smtClean="0">
                          <a:solidFill>
                            <a:srgbClr val="000000"/>
                          </a:solidFill>
                          <a:latin typeface="+mn-lt"/>
                          <a:ea typeface="Times New Roman"/>
                          <a:cs typeface="Times New Roman"/>
                        </a:rPr>
                        <a:t>Affairs</a:t>
                      </a:r>
                      <a:endParaRPr lang="en-IN" sz="1400" dirty="0">
                        <a:latin typeface="+mn-lt"/>
                        <a:ea typeface="Calibri"/>
                        <a:cs typeface="Mangal"/>
                      </a:endParaRPr>
                    </a:p>
                  </a:txBody>
                  <a:tcPr marL="68580" marR="68580" marT="0" marB="0"/>
                </a:tc>
              </a:tr>
            </a:tbl>
          </a:graphicData>
        </a:graphic>
      </p:graphicFrame>
      <p:graphicFrame>
        <p:nvGraphicFramePr>
          <p:cNvPr id="7" name="Content Placeholder 3"/>
          <p:cNvGraphicFramePr>
            <a:graphicFrameLocks/>
          </p:cNvGraphicFramePr>
          <p:nvPr/>
        </p:nvGraphicFramePr>
        <p:xfrm>
          <a:off x="323528" y="5373216"/>
          <a:ext cx="8640960" cy="590990"/>
        </p:xfrm>
        <a:graphic>
          <a:graphicData uri="http://schemas.openxmlformats.org/drawingml/2006/table">
            <a:tbl>
              <a:tblPr firstRow="1" bandRow="1">
                <a:tableStyleId>{00A15C55-8517-42AA-B614-E9B94910E393}</a:tableStyleId>
              </a:tblPr>
              <a:tblGrid>
                <a:gridCol w="8640960"/>
              </a:tblGrid>
              <a:tr h="370840">
                <a:tc>
                  <a:txBody>
                    <a:bodyPr/>
                    <a:lstStyle/>
                    <a:p>
                      <a:pPr algn="ctr"/>
                      <a:r>
                        <a:rPr lang="en-IN" sz="1400" dirty="0" smtClean="0"/>
                        <a:t>ENCYCLOPEDIC  REFERENCE SOURCE</a:t>
                      </a:r>
                      <a:endParaRPr lang="en-IN" sz="1400" dirty="0"/>
                    </a:p>
                  </a:txBody>
                  <a:tcPr/>
                </a:tc>
              </a:tr>
              <a:tr h="220150">
                <a:tc>
                  <a:txBody>
                    <a:bodyPr/>
                    <a:lstStyle/>
                    <a:p>
                      <a:r>
                        <a:rPr lang="en-US" sz="1400" kern="1200" dirty="0" err="1" smtClean="0">
                          <a:solidFill>
                            <a:schemeClr val="dk1"/>
                          </a:solidFill>
                          <a:latin typeface="+mn-lt"/>
                          <a:ea typeface="+mn-ea"/>
                          <a:cs typeface="+mn-cs"/>
                        </a:rPr>
                        <a:t>Halsbury’s</a:t>
                      </a:r>
                      <a:r>
                        <a:rPr lang="en-US" sz="1400" kern="1200" dirty="0" smtClean="0">
                          <a:solidFill>
                            <a:schemeClr val="dk1"/>
                          </a:solidFill>
                          <a:latin typeface="+mn-lt"/>
                          <a:ea typeface="+mn-ea"/>
                          <a:cs typeface="+mn-cs"/>
                        </a:rPr>
                        <a:t> Laws of India, Approx 30 Vols. (New Delhi: </a:t>
                      </a:r>
                      <a:r>
                        <a:rPr lang="en-US" sz="1400" kern="1200" dirty="0" err="1" smtClean="0">
                          <a:solidFill>
                            <a:schemeClr val="dk1"/>
                          </a:solidFill>
                          <a:latin typeface="+mn-lt"/>
                          <a:ea typeface="+mn-ea"/>
                          <a:cs typeface="+mn-cs"/>
                        </a:rPr>
                        <a:t>Butterworths</a:t>
                      </a:r>
                      <a:r>
                        <a:rPr lang="en-US" sz="1400" kern="1200" dirty="0" smtClean="0">
                          <a:solidFill>
                            <a:schemeClr val="dk1"/>
                          </a:solidFill>
                          <a:latin typeface="+mn-lt"/>
                          <a:ea typeface="+mn-ea"/>
                          <a:cs typeface="+mn-cs"/>
                        </a:rPr>
                        <a:t> )</a:t>
                      </a:r>
                      <a:endParaRPr lang="en-IN" sz="1200" dirty="0">
                        <a:latin typeface="+mj-lt"/>
                        <a:ea typeface="Calibri"/>
                        <a:cs typeface="Mang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CASE LAW RESEARCH</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b="1" i="1" dirty="0" smtClean="0"/>
              <a:t/>
            </a:r>
            <a:br>
              <a:rPr lang="en-IN" b="1" i="1" dirty="0" smtClean="0"/>
            </a:br>
            <a:r>
              <a:rPr lang="en-IN" b="1" i="1" dirty="0" smtClean="0"/>
              <a:t>Ratio </a:t>
            </a:r>
            <a:r>
              <a:rPr lang="en-IN" b="1" i="1" dirty="0" err="1" smtClean="0"/>
              <a:t>Decidendi</a:t>
            </a:r>
            <a:r>
              <a:rPr lang="en-IN" b="1" i="1" dirty="0" smtClean="0"/>
              <a:t> </a:t>
            </a:r>
            <a:r>
              <a:rPr lang="en-IN" b="1" dirty="0" smtClean="0"/>
              <a:t>and </a:t>
            </a:r>
            <a:r>
              <a:rPr lang="en-IN" b="1" i="1" dirty="0" smtClean="0"/>
              <a:t>Obiter Dictum</a:t>
            </a:r>
            <a:r>
              <a:rPr lang="en-IN" dirty="0" smtClean="0"/>
              <a:t/>
            </a:r>
            <a:br>
              <a:rPr lang="en-IN" dirty="0" smtClean="0"/>
            </a:br>
            <a:endParaRPr lang="en-IN" dirty="0"/>
          </a:p>
        </p:txBody>
      </p:sp>
      <p:sp>
        <p:nvSpPr>
          <p:cNvPr id="3" name="Content Placeholder 2"/>
          <p:cNvSpPr>
            <a:spLocks noGrp="1"/>
          </p:cNvSpPr>
          <p:nvPr>
            <p:ph sz="quarter" idx="1"/>
          </p:nvPr>
        </p:nvSpPr>
        <p:spPr>
          <a:xfrm>
            <a:off x="457200" y="1600200"/>
            <a:ext cx="8229600" cy="5141168"/>
          </a:xfrm>
        </p:spPr>
        <p:txBody>
          <a:bodyPr>
            <a:normAutofit fontScale="92500" lnSpcReduction="20000"/>
          </a:bodyPr>
          <a:lstStyle/>
          <a:p>
            <a:pPr algn="just"/>
            <a:r>
              <a:rPr lang="en-IN" i="1" dirty="0" smtClean="0"/>
              <a:t>Ratio </a:t>
            </a:r>
            <a:r>
              <a:rPr lang="en-IN" i="1" dirty="0" err="1" smtClean="0"/>
              <a:t>Decidendi</a:t>
            </a:r>
            <a:r>
              <a:rPr lang="en-IN" i="1" dirty="0" smtClean="0"/>
              <a:t> </a:t>
            </a:r>
            <a:r>
              <a:rPr lang="en-IN" dirty="0" smtClean="0"/>
              <a:t>– BINDING – reasoning that is used in the judgment that correlates the facts and the law, and upon analysis determines the outcome of the dispute</a:t>
            </a:r>
          </a:p>
          <a:p>
            <a:pPr algn="just"/>
            <a:r>
              <a:rPr lang="en-IN" i="1" dirty="0" smtClean="0"/>
              <a:t>Obiter Dictum – </a:t>
            </a:r>
            <a:r>
              <a:rPr lang="en-IN" dirty="0" smtClean="0"/>
              <a:t>NOT BINDING </a:t>
            </a:r>
            <a:r>
              <a:rPr lang="en-IN" i="1" dirty="0" smtClean="0"/>
              <a:t>– </a:t>
            </a:r>
            <a:r>
              <a:rPr lang="en-IN" dirty="0" smtClean="0"/>
              <a:t>an observation, reference or discussion and is not central to the decision or determination of the dispute</a:t>
            </a:r>
          </a:p>
          <a:p>
            <a:pPr algn="just"/>
            <a:r>
              <a:rPr lang="en-IN" dirty="0" smtClean="0"/>
              <a:t>A lawyer must be able to separate the </a:t>
            </a:r>
            <a:r>
              <a:rPr lang="en-IN" i="1" dirty="0" smtClean="0"/>
              <a:t>obiter</a:t>
            </a:r>
            <a:r>
              <a:rPr lang="en-IN" dirty="0" smtClean="0"/>
              <a:t> from the </a:t>
            </a:r>
            <a:r>
              <a:rPr lang="en-IN" i="1" dirty="0" smtClean="0"/>
              <a:t>ratio </a:t>
            </a:r>
            <a:r>
              <a:rPr lang="en-IN" i="1" dirty="0" err="1" smtClean="0"/>
              <a:t>decidendi</a:t>
            </a:r>
            <a:r>
              <a:rPr lang="en-IN" i="1" dirty="0" smtClean="0"/>
              <a:t> </a:t>
            </a:r>
            <a:r>
              <a:rPr lang="en-IN" dirty="0" smtClean="0"/>
              <a:t>and reliance must be placed on the ratio</a:t>
            </a:r>
          </a:p>
          <a:p>
            <a:pPr algn="just"/>
            <a:r>
              <a:rPr lang="en-IN" b="1" dirty="0" smtClean="0"/>
              <a:t>Distinguished Cases: </a:t>
            </a:r>
            <a:r>
              <a:rPr lang="en-IN" dirty="0" smtClean="0"/>
              <a:t>In case Court finds that the </a:t>
            </a:r>
            <a:r>
              <a:rPr lang="en-IN" i="1" dirty="0" smtClean="0"/>
              <a:t>ratio</a:t>
            </a:r>
            <a:r>
              <a:rPr lang="en-IN" dirty="0" smtClean="0"/>
              <a:t> has been on the basis of different facts or situation, then that case is </a:t>
            </a:r>
            <a:r>
              <a:rPr lang="en-IN" i="1" dirty="0" smtClean="0"/>
              <a:t>distinguished</a:t>
            </a:r>
            <a:r>
              <a:rPr lang="en-IN" dirty="0" smtClean="0"/>
              <a:t> from the present case before the court and will thus not have to follow the prior decision. </a:t>
            </a:r>
          </a:p>
          <a:p>
            <a:pPr algn="just"/>
            <a:endParaRPr lang="en-IN" dirty="0" smtClean="0"/>
          </a:p>
          <a:p>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example</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LAW REPORTERS</a:t>
            </a:r>
            <a:endParaRPr lang="en-IN" dirty="0"/>
          </a:p>
        </p:txBody>
      </p:sp>
      <p:sp>
        <p:nvSpPr>
          <p:cNvPr id="3" name="Content Placeholder 2"/>
          <p:cNvSpPr>
            <a:spLocks noGrp="1"/>
          </p:cNvSpPr>
          <p:nvPr>
            <p:ph sz="quarter" idx="1"/>
          </p:nvPr>
        </p:nvSpPr>
        <p:spPr>
          <a:xfrm>
            <a:off x="457200" y="1600200"/>
            <a:ext cx="8229600" cy="4925144"/>
          </a:xfrm>
        </p:spPr>
        <p:txBody>
          <a:bodyPr>
            <a:normAutofit fontScale="92500" lnSpcReduction="20000"/>
          </a:bodyPr>
          <a:lstStyle/>
          <a:p>
            <a:pPr algn="just">
              <a:buNone/>
            </a:pPr>
            <a:endParaRPr lang="en-IN" sz="1200" dirty="0" smtClean="0"/>
          </a:p>
          <a:p>
            <a:pPr algn="just"/>
            <a:r>
              <a:rPr lang="en-IN" dirty="0" smtClean="0"/>
              <a:t>Most widely used and easily available:</a:t>
            </a:r>
          </a:p>
          <a:p>
            <a:pPr lvl="0" algn="just">
              <a:buFont typeface="Wingdings" pitchFamily="2" charset="2"/>
              <a:buChar char="ü"/>
            </a:pPr>
            <a:r>
              <a:rPr lang="en-IN" dirty="0" smtClean="0"/>
              <a:t>Supreme Court </a:t>
            </a:r>
            <a:r>
              <a:rPr lang="en-IN" dirty="0" smtClean="0">
                <a:solidFill>
                  <a:srgbClr val="FF0000"/>
                </a:solidFill>
              </a:rPr>
              <a:t>Reporter</a:t>
            </a:r>
            <a:r>
              <a:rPr lang="en-IN" dirty="0" smtClean="0"/>
              <a:t>			SCR</a:t>
            </a:r>
          </a:p>
          <a:p>
            <a:pPr lvl="0" algn="just">
              <a:buFont typeface="Wingdings" pitchFamily="2" charset="2"/>
              <a:buChar char="ü"/>
            </a:pPr>
            <a:r>
              <a:rPr lang="en-IN" dirty="0" smtClean="0"/>
              <a:t>All India Reporter			            AIR</a:t>
            </a:r>
          </a:p>
          <a:p>
            <a:pPr lvl="0" algn="just">
              <a:buFont typeface="Wingdings" pitchFamily="2" charset="2"/>
              <a:buChar char="ü"/>
            </a:pPr>
            <a:r>
              <a:rPr lang="en-IN" dirty="0" smtClean="0"/>
              <a:t>Supreme Court Cases				SCC</a:t>
            </a:r>
          </a:p>
          <a:p>
            <a:pPr lvl="0" algn="just">
              <a:buFont typeface="Wingdings" pitchFamily="2" charset="2"/>
              <a:buChar char="ü"/>
            </a:pPr>
            <a:r>
              <a:rPr lang="en-IN" dirty="0" smtClean="0"/>
              <a:t>Scale (Supreme Court judgments)	            SCALE</a:t>
            </a:r>
          </a:p>
          <a:p>
            <a:pPr lvl="0" algn="just">
              <a:buFont typeface="Wingdings" pitchFamily="2" charset="2"/>
              <a:buChar char="ü"/>
            </a:pPr>
            <a:r>
              <a:rPr lang="en-IN" dirty="0" smtClean="0"/>
              <a:t>Criminal Law Journal 				</a:t>
            </a:r>
            <a:r>
              <a:rPr lang="en-IN" dirty="0" err="1" smtClean="0"/>
              <a:t>CrLJ</a:t>
            </a:r>
            <a:endParaRPr lang="en-IN" dirty="0" smtClean="0"/>
          </a:p>
          <a:p>
            <a:pPr lvl="0" algn="just">
              <a:buFont typeface="Wingdings" pitchFamily="2" charset="2"/>
              <a:buChar char="ü"/>
            </a:pPr>
            <a:r>
              <a:rPr lang="en-IN" dirty="0" smtClean="0">
                <a:solidFill>
                  <a:srgbClr val="FF0000"/>
                </a:solidFill>
              </a:rPr>
              <a:t>LABOUR/MATRIMONIAL</a:t>
            </a:r>
          </a:p>
          <a:p>
            <a:pPr lvl="0" algn="just">
              <a:buNone/>
            </a:pPr>
            <a:endParaRPr lang="en-IN" sz="1300" dirty="0" smtClean="0"/>
          </a:p>
          <a:p>
            <a:pPr algn="just"/>
            <a:r>
              <a:rPr lang="en-IN" dirty="0" smtClean="0"/>
              <a:t>Numerous reporters are specific to each state. All India Reporter publishes volumes for the states. </a:t>
            </a:r>
            <a:r>
              <a:rPr lang="en-IN" dirty="0" smtClean="0">
                <a:solidFill>
                  <a:srgbClr val="FF0000"/>
                </a:solidFill>
              </a:rPr>
              <a:t>For example, A.I.R (A.P) refers to Andhra Pradesh High Court judgements.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List Of Rajasthan Law Journal/Reporter</a:t>
            </a:r>
            <a:endParaRPr lang="en-IN" dirty="0"/>
          </a:p>
        </p:txBody>
      </p:sp>
      <p:graphicFrame>
        <p:nvGraphicFramePr>
          <p:cNvPr id="4" name="Content Placeholder 3"/>
          <p:cNvGraphicFramePr>
            <a:graphicFrameLocks noGrp="1"/>
          </p:cNvGraphicFramePr>
          <p:nvPr>
            <p:ph sz="quarter" idx="1"/>
          </p:nvPr>
        </p:nvGraphicFramePr>
        <p:xfrm>
          <a:off x="467544" y="1484784"/>
          <a:ext cx="8229600" cy="48209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IN" dirty="0" smtClean="0"/>
                        <a:t>NAME</a:t>
                      </a:r>
                      <a:r>
                        <a:rPr lang="en-IN" baseline="0" dirty="0" smtClean="0"/>
                        <a:t> OF JOURNAL/ REPORTER</a:t>
                      </a:r>
                      <a:endParaRPr lang="en-IN" dirty="0"/>
                    </a:p>
                  </a:txBody>
                  <a:tcPr/>
                </a:tc>
                <a:tc>
                  <a:txBody>
                    <a:bodyPr/>
                    <a:lstStyle/>
                    <a:p>
                      <a:pPr algn="ctr"/>
                      <a:r>
                        <a:rPr lang="en-IN" dirty="0" smtClean="0"/>
                        <a:t>AVAILABILITY</a:t>
                      </a:r>
                      <a:endParaRPr lang="en-IN" dirty="0"/>
                    </a:p>
                  </a:txBody>
                  <a:tcPr/>
                </a:tc>
              </a:tr>
              <a:tr h="370840">
                <a:tc>
                  <a:txBody>
                    <a:bodyPr/>
                    <a:lstStyle/>
                    <a:p>
                      <a:r>
                        <a:rPr lang="en-IN" dirty="0" smtClean="0"/>
                        <a:t>Rajasthan Criminal Cases </a:t>
                      </a:r>
                    </a:p>
                  </a:txBody>
                  <a:tcPr/>
                </a:tc>
                <a:tc>
                  <a:txBody>
                    <a:bodyPr/>
                    <a:lstStyle/>
                    <a:p>
                      <a:pPr algn="ctr" fontAlgn="b"/>
                      <a:r>
                        <a:rPr lang="en-IN" sz="1800" b="0" i="0" u="none" strike="noStrike" dirty="0" smtClean="0">
                          <a:latin typeface="+mn-lt"/>
                        </a:rPr>
                        <a:t>Raj, Raj(JB)*</a:t>
                      </a:r>
                      <a:endParaRPr lang="en-IN" sz="1800" b="0" i="0" u="none" strike="noStrike" dirty="0">
                        <a:latin typeface="+mn-lt"/>
                      </a:endParaRPr>
                    </a:p>
                  </a:txBody>
                  <a:tcPr marL="9525" marR="9525" marT="9525" marB="0" anchor="b"/>
                </a:tc>
              </a:tr>
              <a:tr h="370840">
                <a:tc>
                  <a:txBody>
                    <a:bodyPr/>
                    <a:lstStyle/>
                    <a:p>
                      <a:r>
                        <a:rPr lang="en-IN" dirty="0" smtClean="0"/>
                        <a:t>Rajasthan </a:t>
                      </a:r>
                      <a:r>
                        <a:rPr lang="en-IN" dirty="0" err="1" smtClean="0"/>
                        <a:t>Dandik</a:t>
                      </a:r>
                      <a:r>
                        <a:rPr lang="en-IN" dirty="0" smtClean="0"/>
                        <a:t> </a:t>
                      </a:r>
                      <a:r>
                        <a:rPr lang="en-IN" dirty="0" err="1" smtClean="0"/>
                        <a:t>Nirnaya</a:t>
                      </a:r>
                      <a:r>
                        <a:rPr lang="en-IN" dirty="0" smtClean="0"/>
                        <a:t> </a:t>
                      </a:r>
                      <a:r>
                        <a:rPr lang="en-IN" dirty="0" err="1" smtClean="0"/>
                        <a:t>Patrika</a:t>
                      </a:r>
                      <a:r>
                        <a:rPr lang="en-IN" dirty="0" smtClean="0"/>
                        <a:t> </a:t>
                      </a:r>
                      <a:endParaRPr lang="en-IN" dirty="0"/>
                    </a:p>
                  </a:txBody>
                  <a:tcPr/>
                </a:tc>
                <a:tc>
                  <a:txBody>
                    <a:bodyPr/>
                    <a:lstStyle/>
                    <a:p>
                      <a:pPr algn="ctr" fontAlgn="b"/>
                      <a:r>
                        <a:rPr lang="en-IN" sz="1800" b="0" i="0" u="none" strike="noStrike" dirty="0">
                          <a:latin typeface="+mn-lt"/>
                        </a:rPr>
                        <a:t>Raj</a:t>
                      </a:r>
                    </a:p>
                  </a:txBody>
                  <a:tcPr marL="9525" marR="9525" marT="9525" marB="0" anchor="b"/>
                </a:tc>
              </a:tr>
              <a:tr h="370840">
                <a:tc>
                  <a:txBody>
                    <a:bodyPr/>
                    <a:lstStyle/>
                    <a:p>
                      <a:r>
                        <a:rPr lang="en-IN" dirty="0" smtClean="0"/>
                        <a:t>Rajasthan Judgement Criminal   </a:t>
                      </a:r>
                    </a:p>
                  </a:txBody>
                  <a:tcPr/>
                </a:tc>
                <a:tc>
                  <a:txBody>
                    <a:bodyPr/>
                    <a:lstStyle/>
                    <a:p>
                      <a:pPr algn="ctr" fontAlgn="b"/>
                      <a:r>
                        <a:rPr lang="en-IN" sz="1800" b="0" i="0" u="none" strike="noStrike" dirty="0">
                          <a:latin typeface="+mn-lt"/>
                        </a:rPr>
                        <a:t>Raj</a:t>
                      </a:r>
                    </a:p>
                  </a:txBody>
                  <a:tcPr marL="9525" marR="9525" marT="9525" marB="0" anchor="b"/>
                </a:tc>
              </a:tr>
              <a:tr h="370840">
                <a:tc>
                  <a:txBody>
                    <a:bodyPr/>
                    <a:lstStyle/>
                    <a:p>
                      <a:r>
                        <a:rPr lang="en-IN" dirty="0" smtClean="0"/>
                        <a:t>Rajasthan Law Times  </a:t>
                      </a:r>
                    </a:p>
                  </a:txBody>
                  <a:tcPr/>
                </a:tc>
                <a:tc>
                  <a:txBody>
                    <a:bodyPr/>
                    <a:lstStyle/>
                    <a:p>
                      <a:pPr algn="ctr" fontAlgn="b"/>
                      <a:r>
                        <a:rPr lang="en-IN" sz="1800" b="0" i="0" u="none" strike="noStrike" dirty="0">
                          <a:latin typeface="+mn-lt"/>
                        </a:rPr>
                        <a:t>Raj, Raj(JB)</a:t>
                      </a:r>
                    </a:p>
                  </a:txBody>
                  <a:tcPr marL="9525" marR="9525" marT="9525" marB="0" anchor="b"/>
                </a:tc>
              </a:tr>
              <a:tr h="370840">
                <a:tc>
                  <a:txBody>
                    <a:bodyPr/>
                    <a:lstStyle/>
                    <a:p>
                      <a:r>
                        <a:rPr lang="en-IN" dirty="0" smtClean="0"/>
                        <a:t>Rajasthan Law Reporter </a:t>
                      </a:r>
                    </a:p>
                  </a:txBody>
                  <a:tcPr/>
                </a:tc>
                <a:tc>
                  <a:txBody>
                    <a:bodyPr/>
                    <a:lstStyle/>
                    <a:p>
                      <a:pPr algn="ctr" fontAlgn="b"/>
                      <a:r>
                        <a:rPr lang="en-IN" sz="1800" b="0" i="0" u="none" strike="noStrike" dirty="0">
                          <a:latin typeface="+mn-lt"/>
                        </a:rPr>
                        <a:t>Raj, Raj(JB)</a:t>
                      </a:r>
                    </a:p>
                  </a:txBody>
                  <a:tcPr marL="9525" marR="9525" marT="9525" marB="0" anchor="b"/>
                </a:tc>
              </a:tr>
              <a:tr h="370840">
                <a:tc>
                  <a:txBody>
                    <a:bodyPr/>
                    <a:lstStyle/>
                    <a:p>
                      <a:r>
                        <a:rPr lang="en-IN" dirty="0" smtClean="0"/>
                        <a:t>Rajasthan Law Weekly </a:t>
                      </a:r>
                    </a:p>
                  </a:txBody>
                  <a:tcPr/>
                </a:tc>
                <a:tc>
                  <a:txBody>
                    <a:bodyPr/>
                    <a:lstStyle/>
                    <a:p>
                      <a:pPr algn="ctr" fontAlgn="b"/>
                      <a:r>
                        <a:rPr lang="en-IN" sz="1800" b="0" i="0" u="none" strike="noStrike" dirty="0" smtClean="0">
                          <a:latin typeface="+mn-lt"/>
                        </a:rPr>
                        <a:t>Raj,</a:t>
                      </a:r>
                      <a:r>
                        <a:rPr lang="en-IN" sz="1800" b="0" i="0" u="none" strike="noStrike" baseline="0" dirty="0" smtClean="0">
                          <a:latin typeface="+mn-lt"/>
                        </a:rPr>
                        <a:t> </a:t>
                      </a:r>
                      <a:r>
                        <a:rPr lang="en-IN" sz="1800" b="0" i="0" u="none" strike="noStrike" dirty="0" smtClean="0">
                          <a:latin typeface="+mn-lt"/>
                        </a:rPr>
                        <a:t>Raj(JB)</a:t>
                      </a:r>
                      <a:endParaRPr lang="en-IN" sz="1800" b="1" i="1" u="none" strike="noStrike" dirty="0">
                        <a:latin typeface="+mn-lt"/>
                      </a:endParaRPr>
                    </a:p>
                  </a:txBody>
                  <a:tcPr marL="9525" marR="9525" marT="9525" marB="0" anchor="b"/>
                </a:tc>
              </a:tr>
              <a:tr h="370840">
                <a:tc>
                  <a:txBody>
                    <a:bodyPr/>
                    <a:lstStyle/>
                    <a:p>
                      <a:r>
                        <a:rPr lang="en-IN" dirty="0" smtClean="0"/>
                        <a:t>Rajasthan Revenue Decision  </a:t>
                      </a:r>
                    </a:p>
                  </a:txBody>
                  <a:tcPr/>
                </a:tc>
                <a:tc>
                  <a:txBody>
                    <a:bodyPr/>
                    <a:lstStyle/>
                    <a:p>
                      <a:pPr algn="ctr" fontAlgn="b"/>
                      <a:r>
                        <a:rPr lang="en-IN" sz="1800" b="0" i="0" u="none" strike="noStrike" dirty="0">
                          <a:latin typeface="+mn-lt"/>
                        </a:rPr>
                        <a:t>Raj, Raj(JB)</a:t>
                      </a:r>
                    </a:p>
                  </a:txBody>
                  <a:tcPr marL="9525" marR="9525" marT="9525" marB="0" anchor="b"/>
                </a:tc>
              </a:tr>
              <a:tr h="370840">
                <a:tc>
                  <a:txBody>
                    <a:bodyPr/>
                    <a:lstStyle/>
                    <a:p>
                      <a:r>
                        <a:rPr lang="en-IN" dirty="0" smtClean="0"/>
                        <a:t>Rajasthan State Current Statutes </a:t>
                      </a:r>
                    </a:p>
                  </a:txBody>
                  <a:tcPr/>
                </a:tc>
                <a:tc>
                  <a:txBody>
                    <a:bodyPr/>
                    <a:lstStyle/>
                    <a:p>
                      <a:pPr algn="ctr" fontAlgn="b"/>
                      <a:r>
                        <a:rPr lang="en-IN" sz="1800" b="0" i="0" u="none" strike="noStrike" dirty="0" smtClean="0">
                          <a:latin typeface="+mn-lt"/>
                        </a:rPr>
                        <a:t>Raj</a:t>
                      </a:r>
                      <a:r>
                        <a:rPr lang="en-IN" sz="1800" b="0" i="0" u="none" strike="noStrike" dirty="0">
                          <a:latin typeface="+mn-lt"/>
                        </a:rPr>
                        <a:t>, Raj(JB)</a:t>
                      </a:r>
                      <a:endParaRPr lang="en-IN" sz="1800" b="1" i="1" u="none" strike="noStrike" dirty="0">
                        <a:latin typeface="+mn-lt"/>
                      </a:endParaRPr>
                    </a:p>
                  </a:txBody>
                  <a:tcPr marL="9525" marR="9525" marT="9525" marB="0" anchor="b"/>
                </a:tc>
              </a:tr>
              <a:tr h="370840">
                <a:tc>
                  <a:txBody>
                    <a:bodyPr/>
                    <a:lstStyle/>
                    <a:p>
                      <a:r>
                        <a:rPr lang="en-IN" dirty="0" smtClean="0"/>
                        <a:t>Rajasthan </a:t>
                      </a:r>
                      <a:r>
                        <a:rPr lang="en-IN" dirty="0" err="1" smtClean="0"/>
                        <a:t>Vidhi</a:t>
                      </a:r>
                      <a:r>
                        <a:rPr lang="en-IN" dirty="0" smtClean="0"/>
                        <a:t> </a:t>
                      </a:r>
                      <a:r>
                        <a:rPr lang="en-IN" dirty="0" err="1" smtClean="0"/>
                        <a:t>Patrika</a:t>
                      </a:r>
                      <a:r>
                        <a:rPr lang="en-IN" dirty="0" smtClean="0"/>
                        <a:t> </a:t>
                      </a:r>
                    </a:p>
                  </a:txBody>
                  <a:tcPr/>
                </a:tc>
                <a:tc>
                  <a:txBody>
                    <a:bodyPr/>
                    <a:lstStyle/>
                    <a:p>
                      <a:pPr algn="ctr" fontAlgn="b"/>
                      <a:r>
                        <a:rPr lang="en-IN" sz="1800" b="0" i="0" u="none" strike="noStrike" dirty="0">
                          <a:latin typeface="+mn-lt"/>
                        </a:rPr>
                        <a:t>Raj</a:t>
                      </a:r>
                    </a:p>
                  </a:txBody>
                  <a:tcPr marL="9525" marR="9525" marT="9525" marB="0" anchor="b"/>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Rajasthan Criminal Decision </a:t>
                      </a:r>
                    </a:p>
                  </a:txBody>
                  <a:tcPr/>
                </a:tc>
                <a:tc>
                  <a:txBody>
                    <a:bodyPr/>
                    <a:lstStyle/>
                    <a:p>
                      <a:pPr algn="ctr" fontAlgn="b"/>
                      <a:r>
                        <a:rPr lang="en-IN" sz="1800" b="0" i="0" u="none" strike="noStrike" dirty="0">
                          <a:latin typeface="+mn-lt"/>
                        </a:rPr>
                        <a:t>Raj</a:t>
                      </a:r>
                    </a:p>
                  </a:txBody>
                  <a:tcPr marL="9525" marR="9525" marT="9525" marB="0" anchor="b"/>
                </a:tc>
              </a:tr>
              <a:tr h="370840">
                <a:tc>
                  <a:txBody>
                    <a:bodyPr/>
                    <a:lstStyle/>
                    <a:p>
                      <a:r>
                        <a:rPr lang="en-IN" dirty="0" smtClean="0"/>
                        <a:t>Rajasthan Digest Monthly</a:t>
                      </a:r>
                    </a:p>
                  </a:txBody>
                  <a:tcPr/>
                </a:tc>
                <a:tc>
                  <a:txBody>
                    <a:bodyPr/>
                    <a:lstStyle/>
                    <a:p>
                      <a:pPr algn="ctr" fontAlgn="b"/>
                      <a:r>
                        <a:rPr lang="en-IN" sz="1800" b="0" i="0" u="none" strike="noStrike" dirty="0">
                          <a:latin typeface="+mn-lt"/>
                        </a:rPr>
                        <a:t>Raj</a:t>
                      </a:r>
                    </a:p>
                  </a:txBody>
                  <a:tcPr marL="9525" marR="9525" marT="9525" marB="0" anchor="b"/>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Rajasthan Accident Reporter</a:t>
                      </a:r>
                    </a:p>
                  </a:txBody>
                  <a:tcPr/>
                </a:tc>
                <a:tc>
                  <a:txBody>
                    <a:bodyPr/>
                    <a:lstStyle/>
                    <a:p>
                      <a:pPr algn="ctr" fontAlgn="b"/>
                      <a:r>
                        <a:rPr lang="en-IN" sz="1800" b="0" i="0" u="none" strike="noStrike" dirty="0" smtClean="0">
                          <a:latin typeface="+mn-lt"/>
                        </a:rPr>
                        <a:t>Raj</a:t>
                      </a:r>
                      <a:endParaRPr lang="en-IN" sz="1800" b="0" i="0" u="none" strike="noStrike" dirty="0">
                        <a:latin typeface="+mn-lt"/>
                      </a:endParaRPr>
                    </a:p>
                  </a:txBody>
                  <a:tcPr marL="9525" marR="9525" marT="9525" marB="0" anchor="b"/>
                </a:tc>
              </a:tr>
            </a:tbl>
          </a:graphicData>
        </a:graphic>
      </p:graphicFrame>
      <p:sp>
        <p:nvSpPr>
          <p:cNvPr id="5" name="TextBox 4"/>
          <p:cNvSpPr txBox="1"/>
          <p:nvPr/>
        </p:nvSpPr>
        <p:spPr>
          <a:xfrm>
            <a:off x="467544" y="6381328"/>
            <a:ext cx="8208912" cy="369332"/>
          </a:xfrm>
          <a:prstGeom prst="rect">
            <a:avLst/>
          </a:prstGeom>
          <a:noFill/>
        </p:spPr>
        <p:txBody>
          <a:bodyPr wrap="square" rtlCol="0">
            <a:spAutoFit/>
          </a:bodyPr>
          <a:lstStyle/>
          <a:p>
            <a:r>
              <a:rPr lang="en-IN" dirty="0" smtClean="0"/>
              <a:t>*Raj(JB) – </a:t>
            </a:r>
            <a:r>
              <a:rPr lang="en-IN" dirty="0" err="1" smtClean="0"/>
              <a:t>Jaipur</a:t>
            </a:r>
            <a:r>
              <a:rPr lang="en-IN" dirty="0" smtClean="0"/>
              <a:t> Bench</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everydaylife.globalpost.com/DM-Resize/photos.demandstudios.com/getty/article/171/134/78431715.jpg?w=600&amp;h=600&amp;keep_ratio=1&amp;webp=1"/>
          <p:cNvPicPr>
            <a:picLocks noChangeAspect="1" noChangeArrowheads="1"/>
          </p:cNvPicPr>
          <p:nvPr/>
        </p:nvPicPr>
        <p:blipFill>
          <a:blip r:embed="rId2" cstate="print"/>
          <a:srcRect/>
          <a:stretch>
            <a:fillRect/>
          </a:stretch>
        </p:blipFill>
        <p:spPr bwMode="auto">
          <a:xfrm>
            <a:off x="-1149930" y="0"/>
            <a:ext cx="10312780" cy="6858000"/>
          </a:xfrm>
          <a:prstGeom prst="rect">
            <a:avLst/>
          </a:prstGeom>
          <a:noFill/>
        </p:spPr>
      </p:pic>
      <p:grpSp>
        <p:nvGrpSpPr>
          <p:cNvPr id="3" name="Group 10"/>
          <p:cNvGrpSpPr>
            <a:grpSpLocks/>
          </p:cNvGrpSpPr>
          <p:nvPr/>
        </p:nvGrpSpPr>
        <p:grpSpPr bwMode="auto">
          <a:xfrm>
            <a:off x="-260195" y="-243408"/>
            <a:ext cx="9339431" cy="2647950"/>
            <a:chOff x="-195799" y="4581128"/>
            <a:chExt cx="9339799" cy="2646878"/>
          </a:xfrm>
        </p:grpSpPr>
        <p:sp>
          <p:nvSpPr>
            <p:cNvPr id="4" name="Rectangle 3"/>
            <p:cNvSpPr/>
            <p:nvPr/>
          </p:nvSpPr>
          <p:spPr>
            <a:xfrm>
              <a:off x="0" y="5358358"/>
              <a:ext cx="9144000" cy="1152128"/>
            </a:xfrm>
            <a:prstGeom prst="rect">
              <a:avLst/>
            </a:prstGeom>
            <a:gradFill flip="none" rotWithShape="1">
              <a:gsLst>
                <a:gs pos="31000">
                  <a:schemeClr val="tx2">
                    <a:lumMod val="50000"/>
                  </a:schemeClr>
                </a:gs>
                <a:gs pos="100000">
                  <a:schemeClr val="tx2">
                    <a:lumMod val="60000"/>
                    <a:lumOff val="40000"/>
                    <a:alpha val="50000"/>
                  </a:schemeClr>
                </a:gs>
                <a:gs pos="80000">
                  <a:schemeClr val="tx2">
                    <a:lumMod val="75000"/>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800" dirty="0">
                  <a:solidFill>
                    <a:schemeClr val="accent1">
                      <a:lumMod val="60000"/>
                      <a:lumOff val="40000"/>
                    </a:schemeClr>
                  </a:solidFill>
                </a:rPr>
                <a:t>	 </a:t>
              </a:r>
              <a:r>
                <a:rPr lang="en-US" sz="6000" dirty="0" smtClean="0">
                  <a:solidFill>
                    <a:schemeClr val="accent1">
                      <a:lumMod val="60000"/>
                      <a:lumOff val="40000"/>
                    </a:schemeClr>
                  </a:solidFill>
                  <a:latin typeface="Arial Narrow" pitchFamily="34" charset="0"/>
                </a:rPr>
                <a:t>Fact Analysis</a:t>
              </a:r>
              <a:endParaRPr lang="en-IN" sz="4800" dirty="0">
                <a:solidFill>
                  <a:schemeClr val="accent1">
                    <a:lumMod val="60000"/>
                    <a:lumOff val="40000"/>
                  </a:schemeClr>
                </a:solidFill>
                <a:latin typeface="Arial Narrow" pitchFamily="34" charset="0"/>
              </a:endParaRPr>
            </a:p>
          </p:txBody>
        </p:sp>
        <p:sp>
          <p:nvSpPr>
            <p:cNvPr id="5" name="TextBox 4"/>
            <p:cNvSpPr txBox="1"/>
            <p:nvPr/>
          </p:nvSpPr>
          <p:spPr>
            <a:xfrm rot="20991006">
              <a:off x="-195799" y="4581128"/>
              <a:ext cx="1369286" cy="2646878"/>
            </a:xfrm>
            <a:prstGeom prst="rect">
              <a:avLst/>
            </a:prstGeom>
            <a:noFill/>
          </p:spPr>
          <p:txBody>
            <a:bodyPr wrap="none">
              <a:spAutoFit/>
            </a:bodyPr>
            <a:lstStyle/>
            <a:p>
              <a:pPr fontAlgn="auto">
                <a:spcBef>
                  <a:spcPts val="0"/>
                </a:spcBef>
                <a:spcAft>
                  <a:spcPts val="0"/>
                </a:spcAft>
                <a:defRPr/>
              </a:pPr>
              <a:r>
                <a:rPr lang="en-US" sz="16600" dirty="0">
                  <a:solidFill>
                    <a:srgbClr val="C00000"/>
                  </a:solidFill>
                  <a:latin typeface="Arial" pitchFamily="34" charset="0"/>
                  <a:cs typeface="Arial" pitchFamily="34" charset="0"/>
                </a:rPr>
                <a:t>1</a:t>
              </a:r>
              <a:endParaRPr lang="en-IN" sz="34400" dirty="0">
                <a:solidFill>
                  <a:srgbClr val="C00000"/>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b="1" i="1" dirty="0" smtClean="0"/>
              <a:t/>
            </a:r>
            <a:br>
              <a:rPr lang="en-IN" b="1" i="1" dirty="0" smtClean="0"/>
            </a:br>
            <a:r>
              <a:rPr lang="en-IN" dirty="0" smtClean="0"/>
              <a:t>How to read a citation?</a:t>
            </a:r>
            <a:br>
              <a:rPr lang="en-IN" dirty="0" smtClean="0"/>
            </a:br>
            <a:endParaRPr lang="en-IN" dirty="0"/>
          </a:p>
        </p:txBody>
      </p:sp>
      <p:sp>
        <p:nvSpPr>
          <p:cNvPr id="3" name="Content Placeholder 2"/>
          <p:cNvSpPr>
            <a:spLocks noGrp="1"/>
          </p:cNvSpPr>
          <p:nvPr>
            <p:ph sz="quarter" idx="1"/>
          </p:nvPr>
        </p:nvSpPr>
        <p:spPr>
          <a:xfrm>
            <a:off x="457200" y="1600200"/>
            <a:ext cx="8229600" cy="4997152"/>
          </a:xfrm>
        </p:spPr>
        <p:txBody>
          <a:bodyPr>
            <a:normAutofit fontScale="85000" lnSpcReduction="20000"/>
          </a:bodyPr>
          <a:lstStyle/>
          <a:p>
            <a:pPr>
              <a:buNone/>
            </a:pPr>
            <a:r>
              <a:rPr lang="en-IN" dirty="0" smtClean="0"/>
              <a:t>Example 1</a:t>
            </a:r>
            <a:r>
              <a:rPr lang="en-IN" dirty="0" smtClean="0">
                <a:solidFill>
                  <a:srgbClr val="FF0000"/>
                </a:solidFill>
              </a:rPr>
              <a:t>: </a:t>
            </a:r>
            <a:r>
              <a:rPr lang="en-IN" b="1" dirty="0" smtClean="0">
                <a:solidFill>
                  <a:srgbClr val="FF0000"/>
                </a:solidFill>
              </a:rPr>
              <a:t>1997 A.I.R (SC) 3011</a:t>
            </a:r>
          </a:p>
          <a:p>
            <a:r>
              <a:rPr lang="en-IN" dirty="0" smtClean="0"/>
              <a:t>Year of the Case: 1997</a:t>
            </a:r>
          </a:p>
          <a:p>
            <a:r>
              <a:rPr lang="en-IN" dirty="0" smtClean="0"/>
              <a:t>Name of the law reporter: A.I.R. (All India Reporter)</a:t>
            </a:r>
          </a:p>
          <a:p>
            <a:r>
              <a:rPr lang="en-IN" dirty="0" smtClean="0"/>
              <a:t>Name of the Court: SC (Supreme Court)</a:t>
            </a:r>
          </a:p>
          <a:p>
            <a:r>
              <a:rPr lang="en-IN" dirty="0" smtClean="0"/>
              <a:t>Page Number: 3011</a:t>
            </a:r>
          </a:p>
          <a:p>
            <a:endParaRPr lang="en-IN" dirty="0" smtClean="0"/>
          </a:p>
          <a:p>
            <a:pPr>
              <a:buNone/>
            </a:pPr>
            <a:r>
              <a:rPr lang="en-IN" dirty="0" smtClean="0"/>
              <a:t>Example 2: </a:t>
            </a:r>
            <a:r>
              <a:rPr lang="en-IN" b="1" dirty="0" smtClean="0"/>
              <a:t>1979 SCR (3) 532</a:t>
            </a:r>
          </a:p>
          <a:p>
            <a:r>
              <a:rPr lang="en-IN" dirty="0" smtClean="0"/>
              <a:t>Year of the Case: 1979</a:t>
            </a:r>
          </a:p>
          <a:p>
            <a:r>
              <a:rPr lang="en-IN" dirty="0" smtClean="0"/>
              <a:t>Name of the law reporter: SCR (Supreme Court Reader)</a:t>
            </a:r>
          </a:p>
          <a:p>
            <a:r>
              <a:rPr lang="en-IN" dirty="0" smtClean="0"/>
              <a:t>Name of the Court: SC (Supreme Court)</a:t>
            </a:r>
          </a:p>
          <a:p>
            <a:r>
              <a:rPr lang="en-IN" dirty="0" smtClean="0"/>
              <a:t>Volume Number: 3</a:t>
            </a:r>
          </a:p>
          <a:p>
            <a:r>
              <a:rPr lang="en-IN" dirty="0" smtClean="0"/>
              <a:t>Page Number: 532</a:t>
            </a:r>
          </a:p>
          <a:p>
            <a:pPr>
              <a:buNone/>
            </a:pPr>
            <a:endParaRPr lang="en-IN" dirty="0" smtClean="0"/>
          </a:p>
          <a:p>
            <a:pPr>
              <a:buNone/>
            </a:pP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How to read a case?</a:t>
            </a:r>
            <a:endParaRPr lang="en-IN" dirty="0"/>
          </a:p>
        </p:txBody>
      </p:sp>
      <p:sp>
        <p:nvSpPr>
          <p:cNvPr id="3" name="Content Placeholder 2"/>
          <p:cNvSpPr>
            <a:spLocks noGrp="1"/>
          </p:cNvSpPr>
          <p:nvPr>
            <p:ph sz="quarter" idx="1"/>
          </p:nvPr>
        </p:nvSpPr>
        <p:spPr/>
        <p:txBody>
          <a:bodyPr/>
          <a:lstStyle/>
          <a:p>
            <a:pPr algn="just"/>
            <a:r>
              <a:rPr lang="en-IN" b="1" dirty="0" smtClean="0"/>
              <a:t>Head Notes: </a:t>
            </a:r>
            <a:r>
              <a:rPr lang="en-IN" dirty="0" smtClean="0"/>
              <a:t>Highlights of the judgment, good reference to find out in short what the judgment deals with but at times erroneous </a:t>
            </a:r>
          </a:p>
          <a:p>
            <a:pPr algn="just"/>
            <a:endParaRPr lang="en-IN" dirty="0" smtClean="0"/>
          </a:p>
          <a:p>
            <a:pPr algn="just"/>
            <a:r>
              <a:rPr lang="en-IN" dirty="0" smtClean="0"/>
              <a:t>Must always refer to the original case, and not place reliance only upon the interpretation of the case by the author of the article or book</a:t>
            </a:r>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INTERNET RESEARCH</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SOURCES OF INTERNET RESEARCH</a:t>
            </a:r>
            <a:endParaRPr lang="en-IN" dirty="0"/>
          </a:p>
        </p:txBody>
      </p:sp>
      <p:sp>
        <p:nvSpPr>
          <p:cNvPr id="3" name="Content Placeholder 2"/>
          <p:cNvSpPr>
            <a:spLocks noGrp="1"/>
          </p:cNvSpPr>
          <p:nvPr>
            <p:ph sz="quarter" idx="1"/>
          </p:nvPr>
        </p:nvSpPr>
        <p:spPr>
          <a:xfrm>
            <a:off x="457200" y="1484784"/>
            <a:ext cx="8229600" cy="5256584"/>
          </a:xfrm>
        </p:spPr>
        <p:txBody>
          <a:bodyPr>
            <a:normAutofit fontScale="85000" lnSpcReduction="20000"/>
          </a:bodyPr>
          <a:lstStyle/>
          <a:p>
            <a:pPr algn="just">
              <a:buFont typeface="Wingdings" pitchFamily="2" charset="2"/>
              <a:buChar char="q"/>
            </a:pPr>
            <a:r>
              <a:rPr lang="en-US" b="1" dirty="0" smtClean="0"/>
              <a:t>India Code</a:t>
            </a:r>
            <a:r>
              <a:rPr lang="en-US" dirty="0" smtClean="0"/>
              <a:t>: This provides access to all the Central legislations as provided by Legislative Department of Ministry of Law.</a:t>
            </a:r>
            <a:endParaRPr lang="en-IN" dirty="0" smtClean="0"/>
          </a:p>
          <a:p>
            <a:pPr algn="just">
              <a:buFont typeface="Wingdings" pitchFamily="2" charset="2"/>
              <a:buChar char="q"/>
            </a:pPr>
            <a:r>
              <a:rPr lang="en-US" b="1" dirty="0" smtClean="0"/>
              <a:t>Court Web Sites</a:t>
            </a:r>
            <a:r>
              <a:rPr lang="en-US" dirty="0" smtClean="0"/>
              <a:t>: This provides links to the websites of the high court and some district courts.</a:t>
            </a:r>
            <a:endParaRPr lang="en-IN" dirty="0" smtClean="0"/>
          </a:p>
          <a:p>
            <a:pPr lvl="1" algn="just">
              <a:buFont typeface="Wingdings" pitchFamily="2" charset="2"/>
              <a:buChar char="§"/>
            </a:pPr>
            <a:r>
              <a:rPr lang="en-US" b="1" dirty="0" err="1" smtClean="0"/>
              <a:t>Causelists</a:t>
            </a:r>
            <a:r>
              <a:rPr lang="en-US" b="1" dirty="0" smtClean="0"/>
              <a:t>:</a:t>
            </a:r>
            <a:r>
              <a:rPr lang="en-US" dirty="0" smtClean="0"/>
              <a:t> Contains information regarding </a:t>
            </a:r>
            <a:r>
              <a:rPr lang="en-US" dirty="0" err="1" smtClean="0"/>
              <a:t>causelists</a:t>
            </a:r>
            <a:r>
              <a:rPr lang="en-US" dirty="0" smtClean="0"/>
              <a:t>, including weekly lists, advance lists, daily lists and supplementary lists of the Supreme Court and high courts.</a:t>
            </a:r>
            <a:r>
              <a:rPr lang="en-US" b="1" dirty="0" smtClean="0"/>
              <a:t> </a:t>
            </a:r>
            <a:endParaRPr lang="en-IN" dirty="0" smtClean="0"/>
          </a:p>
          <a:p>
            <a:pPr lvl="1">
              <a:buFont typeface="Wingdings" pitchFamily="2" charset="2"/>
              <a:buChar char="§"/>
            </a:pPr>
            <a:r>
              <a:rPr lang="en-US" b="1" dirty="0" smtClean="0"/>
              <a:t>Daily Orders</a:t>
            </a:r>
            <a:r>
              <a:rPr lang="en-US" dirty="0" smtClean="0"/>
              <a:t>: It provides the latest daily orders of the Supreme Court and high courts.</a:t>
            </a:r>
            <a:r>
              <a:rPr lang="en-US" b="1" dirty="0" smtClean="0"/>
              <a:t> </a:t>
            </a:r>
          </a:p>
          <a:p>
            <a:pPr lvl="1">
              <a:buFont typeface="Wingdings" pitchFamily="2" charset="2"/>
              <a:buChar char="§"/>
            </a:pPr>
            <a:r>
              <a:rPr lang="en-US" b="1" dirty="0" err="1" smtClean="0"/>
              <a:t>Courtnic</a:t>
            </a:r>
            <a:r>
              <a:rPr lang="en-US" dirty="0" smtClean="0"/>
              <a:t>: The current status of any case, i.e. information of all pending and disposed cases including next date of listing, date of disposal, etc, is easily available on this site.  It also provides the text of latest orders.</a:t>
            </a:r>
          </a:p>
          <a:p>
            <a:pPr marL="358775" lvl="1" indent="-358775">
              <a:buFont typeface="Wingdings" pitchFamily="2" charset="2"/>
              <a:buChar char="q"/>
            </a:pPr>
            <a:r>
              <a:rPr lang="en-IN" b="1" dirty="0" smtClean="0"/>
              <a:t>Judgement Information System: </a:t>
            </a:r>
            <a:r>
              <a:rPr lang="en-IN" dirty="0" smtClean="0"/>
              <a:t>This website contains the cases that are decided by the Supreme Court of India but may not find all the cases. (</a:t>
            </a:r>
            <a:r>
              <a:rPr lang="en-IN" u="sng" dirty="0" smtClean="0">
                <a:hlinkClick r:id="rId2"/>
              </a:rPr>
              <a:t>http://www.judis.nic.in/</a:t>
            </a:r>
            <a:r>
              <a:rPr lang="en-IN" u="sng" dirty="0" smtClean="0"/>
              <a:t>)</a:t>
            </a:r>
          </a:p>
          <a:p>
            <a:pPr marL="358775" lvl="1" indent="-358775">
              <a:buFont typeface="Wingdings" pitchFamily="2" charset="2"/>
              <a:buChar char="q"/>
            </a:pPr>
            <a:endParaRPr lang="en-IN" dirty="0" smtClean="0"/>
          </a:p>
          <a:p>
            <a:pPr lvl="1">
              <a:buFont typeface="Wingdings" pitchFamily="2" charset="2"/>
              <a:buChar char="§"/>
            </a:pPr>
            <a:endParaRPr lang="en-IN" dirty="0" smtClean="0"/>
          </a:p>
          <a:p>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SUPLIS (Database of Case Laws) </a:t>
            </a:r>
            <a:endParaRPr lang="en-IN" dirty="0"/>
          </a:p>
        </p:txBody>
      </p:sp>
      <p:sp>
        <p:nvSpPr>
          <p:cNvPr id="3" name="Content Placeholder 2"/>
          <p:cNvSpPr>
            <a:spLocks noGrp="1"/>
          </p:cNvSpPr>
          <p:nvPr>
            <p:ph sz="quarter" idx="1"/>
          </p:nvPr>
        </p:nvSpPr>
        <p:spPr/>
        <p:txBody>
          <a:bodyPr>
            <a:normAutofit/>
          </a:bodyPr>
          <a:lstStyle/>
          <a:p>
            <a:pPr algn="just"/>
            <a:r>
              <a:rPr lang="en-US" sz="1800" dirty="0" smtClean="0"/>
              <a:t>SUPLIS</a:t>
            </a:r>
            <a:r>
              <a:rPr lang="en-US" sz="1800" b="1" dirty="0" smtClean="0"/>
              <a:t> </a:t>
            </a:r>
            <a:r>
              <a:rPr lang="en-US" sz="1800" dirty="0" smtClean="0"/>
              <a:t>is an indexing database of case laws decided by the honorable Supreme Court. This database consists of more than 42,000 case laws since 1950.</a:t>
            </a:r>
          </a:p>
          <a:p>
            <a:pPr algn="just"/>
            <a:r>
              <a:rPr lang="en-US" sz="1800" dirty="0" smtClean="0"/>
              <a:t>Besides retrieval of case laws by subject and case title, it also provides search capability by a “famous case name” (if any) assigned at the time of the entry – for example: “Bhopal Gas Case”, “Rajiv Gandhi assassination case,” “</a:t>
            </a:r>
            <a:r>
              <a:rPr lang="en-US" sz="1800" dirty="0" err="1" smtClean="0"/>
              <a:t>Mandal</a:t>
            </a:r>
            <a:r>
              <a:rPr lang="en-US" sz="1800" dirty="0" smtClean="0"/>
              <a:t> Commission Case,” etc.</a:t>
            </a:r>
          </a:p>
          <a:p>
            <a:pPr algn="just"/>
            <a:r>
              <a:rPr lang="en-US" sz="1800" dirty="0" smtClean="0"/>
              <a:t>Provides “equivalent citations” of case laws</a:t>
            </a:r>
          </a:p>
          <a:p>
            <a:endParaRPr lang="en-US" sz="1600" dirty="0" smtClean="0"/>
          </a:p>
          <a:p>
            <a:pPr>
              <a:buNone/>
            </a:pPr>
            <a:endParaRPr lang="en-IN" sz="1600" dirty="0"/>
          </a:p>
        </p:txBody>
      </p:sp>
      <p:pic>
        <p:nvPicPr>
          <p:cNvPr id="5" name="Picture 4" descr="http://www.nyulawglobal.org/globalex/India_Legal_Research_files/image002.jpg"/>
          <p:cNvPicPr/>
          <p:nvPr/>
        </p:nvPicPr>
        <p:blipFill>
          <a:blip r:embed="rId2" cstate="print"/>
          <a:srcRect/>
          <a:stretch>
            <a:fillRect/>
          </a:stretch>
        </p:blipFill>
        <p:spPr bwMode="auto">
          <a:xfrm>
            <a:off x="1619672" y="3717032"/>
            <a:ext cx="5832648"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1640" y="3140968"/>
            <a:ext cx="6840760" cy="345638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rmAutofit/>
          </a:bodyPr>
          <a:lstStyle/>
          <a:p>
            <a:r>
              <a:rPr lang="en-US" dirty="0" smtClean="0"/>
              <a:t>SUPLIB (Database of Legal Articles)</a:t>
            </a:r>
            <a:endParaRPr lang="en-IN" dirty="0"/>
          </a:p>
        </p:txBody>
      </p:sp>
      <p:sp>
        <p:nvSpPr>
          <p:cNvPr id="3" name="Content Placeholder 2"/>
          <p:cNvSpPr>
            <a:spLocks noGrp="1"/>
          </p:cNvSpPr>
          <p:nvPr>
            <p:ph sz="quarter" idx="1"/>
          </p:nvPr>
        </p:nvSpPr>
        <p:spPr/>
        <p:txBody>
          <a:bodyPr>
            <a:normAutofit/>
          </a:bodyPr>
          <a:lstStyle/>
          <a:p>
            <a:pPr algn="just"/>
            <a:r>
              <a:rPr lang="en-US" sz="1800" dirty="0" smtClean="0"/>
              <a:t>SUPLIB is a database of legal articles published in about 200 foreign and Indian law reports</a:t>
            </a:r>
          </a:p>
          <a:p>
            <a:pPr algn="just"/>
            <a:r>
              <a:rPr lang="en-US" sz="1800" dirty="0" smtClean="0"/>
              <a:t>After receipt of a journal in the library, important articles are identified, indexed, and entered in this database under all possible subject headings.</a:t>
            </a:r>
          </a:p>
          <a:p>
            <a:pPr algn="just"/>
            <a:endParaRPr lang="en-US" sz="1800" dirty="0" smtClean="0"/>
          </a:p>
          <a:p>
            <a:pPr algn="ctr">
              <a:buNone/>
            </a:pPr>
            <a:r>
              <a:rPr lang="en-US" sz="1600" b="1" dirty="0" smtClean="0">
                <a:solidFill>
                  <a:schemeClr val="accent2">
                    <a:lumMod val="75000"/>
                  </a:schemeClr>
                </a:solidFill>
                <a:latin typeface="Times New Roman" pitchFamily="18" charset="0"/>
                <a:cs typeface="Times New Roman" pitchFamily="18" charset="0"/>
              </a:rPr>
              <a:t>SUPREME COURT JUDGES LIBRARY</a:t>
            </a:r>
            <a:endParaRPr lang="en-IN" sz="1600" dirty="0" smtClean="0">
              <a:solidFill>
                <a:schemeClr val="accent2">
                  <a:lumMod val="75000"/>
                </a:schemeClr>
              </a:solidFill>
              <a:latin typeface="Times New Roman" pitchFamily="18" charset="0"/>
              <a:cs typeface="Times New Roman" pitchFamily="18" charset="0"/>
            </a:endParaRPr>
          </a:p>
          <a:p>
            <a:pPr algn="ctr">
              <a:buNone/>
            </a:pPr>
            <a:r>
              <a:rPr lang="en-US" sz="1600" b="1" dirty="0" smtClean="0">
                <a:solidFill>
                  <a:schemeClr val="accent2">
                    <a:lumMod val="75000"/>
                  </a:schemeClr>
                </a:solidFill>
                <a:latin typeface="Times New Roman" pitchFamily="18" charset="0"/>
                <a:cs typeface="Times New Roman" pitchFamily="18" charset="0"/>
              </a:rPr>
              <a:t>LEGAL ARTICLES RETRIVAL SYSTEM</a:t>
            </a:r>
          </a:p>
          <a:p>
            <a:pPr algn="ctr">
              <a:buNone/>
            </a:pPr>
            <a:endParaRPr lang="en-IN" sz="1600" dirty="0" smtClean="0">
              <a:solidFill>
                <a:schemeClr val="accent2">
                  <a:lumMod val="75000"/>
                </a:schemeClr>
              </a:solidFill>
              <a:latin typeface="Times New Roman" pitchFamily="18" charset="0"/>
              <a:cs typeface="Times New Roman" pitchFamily="18" charset="0"/>
            </a:endParaRPr>
          </a:p>
          <a:p>
            <a:pPr>
              <a:buNone/>
            </a:pPr>
            <a:r>
              <a:rPr lang="en-IN" sz="1800" dirty="0" smtClean="0"/>
              <a:t> </a:t>
            </a:r>
          </a:p>
          <a:p>
            <a:pPr algn="ctr">
              <a:buNone/>
            </a:pPr>
            <a:endParaRPr lang="en-IN" sz="1800" dirty="0"/>
          </a:p>
        </p:txBody>
      </p:sp>
      <p:pic>
        <p:nvPicPr>
          <p:cNvPr id="4" name="Picture 3" descr="http://www.nyulawglobal.org/globalex/India_Legal_Research_files/image003.gif"/>
          <p:cNvPicPr/>
          <p:nvPr/>
        </p:nvPicPr>
        <p:blipFill>
          <a:blip r:embed="rId2" cstate="print"/>
          <a:srcRect/>
          <a:stretch>
            <a:fillRect/>
          </a:stretch>
        </p:blipFill>
        <p:spPr bwMode="auto">
          <a:xfrm>
            <a:off x="3347864" y="3861048"/>
            <a:ext cx="2552700" cy="1333500"/>
          </a:xfrm>
          <a:prstGeom prst="rect">
            <a:avLst/>
          </a:prstGeom>
          <a:noFill/>
          <a:ln w="9525">
            <a:noFill/>
            <a:miter lim="800000"/>
            <a:headEnd/>
            <a:tailEnd/>
          </a:ln>
        </p:spPr>
      </p:pic>
      <p:sp>
        <p:nvSpPr>
          <p:cNvPr id="5" name="Rectangle 4"/>
          <p:cNvSpPr/>
          <p:nvPr/>
        </p:nvSpPr>
        <p:spPr>
          <a:xfrm>
            <a:off x="2411760" y="5301208"/>
            <a:ext cx="4572000" cy="1200329"/>
          </a:xfrm>
          <a:prstGeom prst="rect">
            <a:avLst/>
          </a:prstGeom>
        </p:spPr>
        <p:txBody>
          <a:bodyPr>
            <a:spAutoFit/>
          </a:bodyPr>
          <a:lstStyle/>
          <a:p>
            <a:pPr algn="ctr"/>
            <a:r>
              <a:rPr lang="en-IN" dirty="0" smtClean="0">
                <a:solidFill>
                  <a:schemeClr val="accent2">
                    <a:lumMod val="75000"/>
                  </a:schemeClr>
                </a:solidFill>
              </a:rPr>
              <a:t>SUBJECT WISE</a:t>
            </a:r>
          </a:p>
          <a:p>
            <a:pPr algn="ctr"/>
            <a:r>
              <a:rPr lang="en-IN" dirty="0" smtClean="0">
                <a:solidFill>
                  <a:schemeClr val="accent2">
                    <a:lumMod val="75000"/>
                  </a:schemeClr>
                </a:solidFill>
              </a:rPr>
              <a:t>JOURNAL WISE</a:t>
            </a:r>
          </a:p>
          <a:p>
            <a:pPr algn="ctr"/>
            <a:r>
              <a:rPr lang="en-IN" dirty="0" smtClean="0">
                <a:solidFill>
                  <a:schemeClr val="accent2">
                    <a:lumMod val="75000"/>
                  </a:schemeClr>
                </a:solidFill>
              </a:rPr>
              <a:t>TITLE WISE</a:t>
            </a:r>
          </a:p>
          <a:p>
            <a:pPr algn="ctr"/>
            <a:r>
              <a:rPr lang="en-IN" dirty="0" smtClean="0">
                <a:solidFill>
                  <a:schemeClr val="accent2">
                    <a:lumMod val="75000"/>
                  </a:schemeClr>
                </a:solidFill>
              </a:rPr>
              <a:t>AUTHOR WISE</a:t>
            </a:r>
            <a:endParaRPr lang="en-IN" dirty="0">
              <a:solidFill>
                <a:schemeClr val="accent2">
                  <a:lumMod val="7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LEGISLATION INFORMATION SYSTEM</a:t>
            </a:r>
            <a:endParaRPr lang="en-IN" dirty="0"/>
          </a:p>
        </p:txBody>
      </p:sp>
      <p:sp>
        <p:nvSpPr>
          <p:cNvPr id="3" name="Content Placeholder 2"/>
          <p:cNvSpPr>
            <a:spLocks noGrp="1"/>
          </p:cNvSpPr>
          <p:nvPr>
            <p:ph sz="quarter" idx="1"/>
          </p:nvPr>
        </p:nvSpPr>
        <p:spPr/>
        <p:txBody>
          <a:bodyPr>
            <a:normAutofit/>
          </a:bodyPr>
          <a:lstStyle/>
          <a:p>
            <a:r>
              <a:rPr lang="en-US" sz="2000" dirty="0" smtClean="0"/>
              <a:t>The </a:t>
            </a:r>
            <a:r>
              <a:rPr lang="en-US" sz="2000" b="1" dirty="0" smtClean="0"/>
              <a:t>Legislative Database </a:t>
            </a:r>
            <a:r>
              <a:rPr lang="en-US" sz="2000" dirty="0" smtClean="0"/>
              <a:t>is a database for central government acts including amendments, rules, bills, and all subordinate legislations relating to central as well as state acts. </a:t>
            </a:r>
            <a:endParaRPr lang="en-IN" sz="2000" dirty="0"/>
          </a:p>
        </p:txBody>
      </p:sp>
      <p:pic>
        <p:nvPicPr>
          <p:cNvPr id="4" name="Picture 3" descr="http://www.nyulawglobal.org/globalex/India_Legal_Research_files/image004.jpg"/>
          <p:cNvPicPr/>
          <p:nvPr/>
        </p:nvPicPr>
        <p:blipFill>
          <a:blip r:embed="rId2" cstate="print"/>
          <a:srcRect/>
          <a:stretch>
            <a:fillRect/>
          </a:stretch>
        </p:blipFill>
        <p:spPr bwMode="auto">
          <a:xfrm>
            <a:off x="1331640" y="2708920"/>
            <a:ext cx="6248400" cy="38957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Other Legal Websites</a:t>
            </a:r>
            <a:endParaRPr lang="en-IN"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189548813"/>
              </p:ext>
            </p:extLst>
          </p:nvPr>
        </p:nvGraphicFramePr>
        <p:xfrm>
          <a:off x="323528" y="1484784"/>
          <a:ext cx="8568953" cy="5228876"/>
        </p:xfrm>
        <a:graphic>
          <a:graphicData uri="http://schemas.openxmlformats.org/drawingml/2006/table">
            <a:tbl>
              <a:tblPr firstRow="1" bandRow="1">
                <a:tableStyleId>{5C22544A-7EE6-4342-B048-85BDC9FD1C3A}</a:tableStyleId>
              </a:tblPr>
              <a:tblGrid>
                <a:gridCol w="685567"/>
                <a:gridCol w="2774160"/>
                <a:gridCol w="3237018"/>
                <a:gridCol w="1872208"/>
              </a:tblGrid>
              <a:tr h="432048">
                <a:tc>
                  <a:txBody>
                    <a:bodyPr/>
                    <a:lstStyle/>
                    <a:p>
                      <a:pPr algn="ctr"/>
                      <a:r>
                        <a:rPr lang="en-IN" sz="1600" dirty="0" err="1" smtClean="0"/>
                        <a:t>S.No</a:t>
                      </a:r>
                      <a:r>
                        <a:rPr lang="en-IN" sz="1600" dirty="0" smtClean="0"/>
                        <a:t>.</a:t>
                      </a:r>
                      <a:endParaRPr lang="en-IN" sz="1600" dirty="0"/>
                    </a:p>
                  </a:txBody>
                  <a:tcPr/>
                </a:tc>
                <a:tc>
                  <a:txBody>
                    <a:bodyPr/>
                    <a:lstStyle/>
                    <a:p>
                      <a:pPr algn="ctr"/>
                      <a:r>
                        <a:rPr lang="en-IN" sz="1600" dirty="0" smtClean="0"/>
                        <a:t>WEBSITE</a:t>
                      </a:r>
                      <a:endParaRPr lang="en-IN" sz="1600" dirty="0"/>
                    </a:p>
                  </a:txBody>
                  <a:tcPr/>
                </a:tc>
                <a:tc>
                  <a:txBody>
                    <a:bodyPr/>
                    <a:lstStyle/>
                    <a:p>
                      <a:pPr algn="ctr"/>
                      <a:r>
                        <a:rPr lang="en-IN" sz="1600" dirty="0" smtClean="0"/>
                        <a:t>INFORMATION</a:t>
                      </a:r>
                      <a:endParaRPr lang="en-IN" sz="1600" dirty="0"/>
                    </a:p>
                  </a:txBody>
                  <a:tcPr/>
                </a:tc>
                <a:tc>
                  <a:txBody>
                    <a:bodyPr/>
                    <a:lstStyle/>
                    <a:p>
                      <a:pPr algn="ctr"/>
                      <a:r>
                        <a:rPr lang="en-IN" sz="1600" dirty="0" smtClean="0"/>
                        <a:t>SUBSCRIPTION</a:t>
                      </a:r>
                      <a:r>
                        <a:rPr lang="en-IN" sz="1600" baseline="0" dirty="0" smtClean="0"/>
                        <a:t> TYPE</a:t>
                      </a:r>
                      <a:endParaRPr lang="en-IN" sz="1600" dirty="0"/>
                    </a:p>
                  </a:txBody>
                  <a:tcPr/>
                </a:tc>
              </a:tr>
              <a:tr h="244724">
                <a:tc>
                  <a:txBody>
                    <a:bodyPr/>
                    <a:lstStyle/>
                    <a:p>
                      <a:pPr marL="228600" indent="-228600">
                        <a:lnSpc>
                          <a:spcPts val="1320"/>
                        </a:lnSpc>
                        <a:spcAft>
                          <a:spcPts val="750"/>
                        </a:spcAft>
                      </a:pPr>
                      <a:r>
                        <a:rPr lang="en-IN" sz="1200" dirty="0">
                          <a:solidFill>
                            <a:srgbClr val="333333"/>
                          </a:solidFill>
                          <a:latin typeface="Arial"/>
                          <a:ea typeface="Calibri"/>
                          <a:cs typeface="Mangal"/>
                        </a:rPr>
                        <a:t>1.  </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2"/>
                        </a:rPr>
                        <a:t>http://www.lawadiv.com</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General law site</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Free requires registration</a:t>
                      </a:r>
                      <a:endParaRPr lang="en-IN" sz="1200" dirty="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dirty="0">
                          <a:solidFill>
                            <a:srgbClr val="333333"/>
                          </a:solidFill>
                          <a:latin typeface="Arial"/>
                          <a:ea typeface="Calibri"/>
                          <a:cs typeface="Mangal"/>
                        </a:rPr>
                        <a:t>2. </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3"/>
                        </a:rPr>
                        <a:t>http://www.indiacorporateadvisor.com</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Corporate law, foreign exchange and tax laws</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Requires Subscription</a:t>
                      </a:r>
                      <a:endParaRPr lang="en-IN" sz="120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dirty="0">
                          <a:solidFill>
                            <a:srgbClr val="333333"/>
                          </a:solidFill>
                          <a:latin typeface="Arial"/>
                          <a:ea typeface="Calibri"/>
                          <a:cs typeface="Mangal"/>
                        </a:rPr>
                        <a:t>3.  </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4"/>
                        </a:rPr>
                        <a:t>http://indianlegaleagle.com</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General law site</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Free requires registration</a:t>
                      </a:r>
                      <a:endParaRPr lang="en-IN" sz="120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a:solidFill>
                            <a:srgbClr val="333333"/>
                          </a:solidFill>
                          <a:latin typeface="Arial"/>
                          <a:ea typeface="Calibri"/>
                          <a:cs typeface="Mangal"/>
                        </a:rPr>
                        <a:t>4.  </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5"/>
                        </a:rPr>
                        <a:t>http://www.indiaitlaw.com </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Information Technology law</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Free requires registration</a:t>
                      </a:r>
                      <a:endParaRPr lang="en-IN" sz="1200" dirty="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a:solidFill>
                            <a:srgbClr val="333333"/>
                          </a:solidFill>
                          <a:latin typeface="Arial"/>
                          <a:ea typeface="Calibri"/>
                          <a:cs typeface="Mangal"/>
                        </a:rPr>
                        <a:t>5. </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6"/>
                        </a:rPr>
                        <a:t>http://supremecourtcaselaw.com</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Supreme Court and High Court judgements</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Requires Subscription</a:t>
                      </a:r>
                      <a:endParaRPr lang="en-IN" sz="120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a:solidFill>
                            <a:srgbClr val="333333"/>
                          </a:solidFill>
                          <a:latin typeface="Arial"/>
                          <a:ea typeface="Calibri"/>
                          <a:cs typeface="Mangal"/>
                        </a:rPr>
                        <a:t>6.  </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u="sng">
                          <a:solidFill>
                            <a:srgbClr val="143D80"/>
                          </a:solidFill>
                          <a:latin typeface="Arial"/>
                          <a:ea typeface="Calibri"/>
                          <a:cs typeface="Mangal"/>
                          <a:hlinkClick r:id="rId7"/>
                        </a:rPr>
                        <a:t>http://www.legalservicesindia.com</a:t>
                      </a:r>
                      <a:r>
                        <a:rPr lang="en-IN" sz="1200">
                          <a:solidFill>
                            <a:srgbClr val="333333"/>
                          </a:solidFill>
                          <a:latin typeface="Arial"/>
                          <a:ea typeface="Calibri"/>
                          <a:cs typeface="Mangal"/>
                        </a:rPr>
                        <a:t> </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General law site</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Free requires registration</a:t>
                      </a:r>
                      <a:endParaRPr lang="en-IN" sz="120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a:solidFill>
                            <a:srgbClr val="333333"/>
                          </a:solidFill>
                          <a:latin typeface="Arial"/>
                          <a:ea typeface="Calibri"/>
                          <a:cs typeface="Mangal"/>
                        </a:rPr>
                        <a:t>7. </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u="sng">
                          <a:solidFill>
                            <a:srgbClr val="143D80"/>
                          </a:solidFill>
                          <a:latin typeface="Arial"/>
                          <a:ea typeface="Calibri"/>
                          <a:cs typeface="Mangal"/>
                          <a:hlinkClick r:id="rId8"/>
                        </a:rPr>
                        <a:t>http://www.indlaw.com</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General law site</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Requires Subscription</a:t>
                      </a:r>
                      <a:endParaRPr lang="en-IN" sz="120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a:solidFill>
                            <a:srgbClr val="333333"/>
                          </a:solidFill>
                          <a:latin typeface="Arial"/>
                          <a:ea typeface="Calibri"/>
                          <a:cs typeface="Mangal"/>
                        </a:rPr>
                        <a:t>8. </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u="sng">
                          <a:solidFill>
                            <a:srgbClr val="143D80"/>
                          </a:solidFill>
                          <a:latin typeface="Arial"/>
                          <a:ea typeface="Calibri"/>
                          <a:cs typeface="Mangal"/>
                          <a:hlinkClick r:id="rId9"/>
                        </a:rPr>
                        <a:t>http://lexsite.com</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Corporate law, foreign exchange and tax laws</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Requires Subscription</a:t>
                      </a:r>
                      <a:endParaRPr lang="en-IN" sz="1200" dirty="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a:solidFill>
                            <a:srgbClr val="333333"/>
                          </a:solidFill>
                          <a:latin typeface="Arial"/>
                          <a:ea typeface="Calibri"/>
                          <a:cs typeface="Mangal"/>
                        </a:rPr>
                        <a:t>9. </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u="sng">
                          <a:solidFill>
                            <a:srgbClr val="143D80"/>
                          </a:solidFill>
                          <a:latin typeface="Arial"/>
                          <a:ea typeface="Calibri"/>
                          <a:cs typeface="Mangal"/>
                          <a:hlinkClick r:id="rId10"/>
                        </a:rPr>
                        <a:t>http://mahalibrary.com</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Statute law</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Free requires registration</a:t>
                      </a:r>
                      <a:endParaRPr lang="en-IN" sz="1200" dirty="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dirty="0">
                          <a:solidFill>
                            <a:schemeClr val="tx1"/>
                          </a:solidFill>
                          <a:latin typeface="Arial"/>
                          <a:ea typeface="Calibri"/>
                          <a:cs typeface="Mangal"/>
                        </a:rPr>
                        <a:t>10. </a:t>
                      </a:r>
                      <a:endParaRPr lang="en-IN" sz="1200" dirty="0">
                        <a:solidFill>
                          <a:schemeClr val="tx1"/>
                        </a:solidFill>
                        <a:latin typeface="Calibri"/>
                        <a:ea typeface="Calibri"/>
                        <a:cs typeface="Mangal"/>
                      </a:endParaRPr>
                    </a:p>
                  </a:txBody>
                  <a:tcPr marL="68580" marR="68580" marT="0" marB="0"/>
                </a:tc>
                <a:tc>
                  <a:txBody>
                    <a:bodyPr/>
                    <a:lstStyle/>
                    <a:p>
                      <a:pPr>
                        <a:lnSpc>
                          <a:spcPts val="1320"/>
                        </a:lnSpc>
                        <a:spcAft>
                          <a:spcPts val="750"/>
                        </a:spcAft>
                      </a:pPr>
                      <a:r>
                        <a:rPr kumimoji="0" lang="en-IN" sz="1200" u="sng" kern="1200" dirty="0">
                          <a:solidFill>
                            <a:schemeClr val="accent2">
                              <a:lumMod val="60000"/>
                              <a:lumOff val="40000"/>
                            </a:schemeClr>
                          </a:solidFill>
                          <a:latin typeface="Arial"/>
                          <a:ea typeface="Calibri"/>
                          <a:cs typeface="Mangal"/>
                        </a:rPr>
                        <a:t>http://</a:t>
                      </a:r>
                      <a:r>
                        <a:rPr kumimoji="0" lang="en-IN" sz="1200" u="sng" kern="1200" dirty="0">
                          <a:solidFill>
                            <a:schemeClr val="accent2">
                              <a:lumMod val="60000"/>
                              <a:lumOff val="40000"/>
                            </a:schemeClr>
                          </a:solidFill>
                          <a:latin typeface="Arial"/>
                          <a:ea typeface="Calibri"/>
                          <a:cs typeface="Mangal"/>
                          <a:hlinkClick r:id="rId11"/>
                        </a:rPr>
                        <a:t>www.vakilno1.com</a:t>
                      </a:r>
                      <a:endParaRPr kumimoji="0" lang="en-IN" sz="1200" u="sng" kern="1200" dirty="0">
                        <a:solidFill>
                          <a:schemeClr val="accent2">
                            <a:lumMod val="60000"/>
                            <a:lumOff val="40000"/>
                          </a:schemeClr>
                        </a:solidFill>
                        <a:latin typeface="Arial"/>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General law site</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Free</a:t>
                      </a:r>
                      <a:endParaRPr lang="en-IN" sz="1200" dirty="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a:solidFill>
                            <a:srgbClr val="333333"/>
                          </a:solidFill>
                          <a:latin typeface="Arial"/>
                          <a:ea typeface="Calibri"/>
                          <a:cs typeface="Mangal"/>
                        </a:rPr>
                        <a:t>11.</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u="sng">
                          <a:solidFill>
                            <a:srgbClr val="143D80"/>
                          </a:solidFill>
                          <a:latin typeface="Arial"/>
                          <a:ea typeface="Calibri"/>
                          <a:cs typeface="Mangal"/>
                          <a:hlinkClick r:id="rId12"/>
                        </a:rPr>
                        <a:t>http://www.taxnyou.com</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Articles on Income Tax</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Free</a:t>
                      </a:r>
                      <a:endParaRPr lang="en-IN" sz="1200" dirty="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a:solidFill>
                            <a:srgbClr val="333333"/>
                          </a:solidFill>
                          <a:latin typeface="Arial"/>
                          <a:ea typeface="Calibri"/>
                          <a:cs typeface="Mangal"/>
                        </a:rPr>
                        <a:t>12.</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u="sng">
                          <a:solidFill>
                            <a:srgbClr val="143D80"/>
                          </a:solidFill>
                          <a:latin typeface="Arial"/>
                          <a:ea typeface="Calibri"/>
                          <a:cs typeface="Mangal"/>
                          <a:hlinkClick r:id="rId13"/>
                        </a:rPr>
                        <a:t>http://www.laws4india.com</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General law site</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Requires Subscription</a:t>
                      </a:r>
                      <a:endParaRPr lang="en-IN" sz="1200" dirty="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a:solidFill>
                            <a:srgbClr val="333333"/>
                          </a:solidFill>
                          <a:latin typeface="Arial"/>
                          <a:ea typeface="Calibri"/>
                          <a:cs typeface="Mangal"/>
                        </a:rPr>
                        <a:t>13.</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u="sng">
                          <a:solidFill>
                            <a:srgbClr val="143D80"/>
                          </a:solidFill>
                          <a:latin typeface="Arial"/>
                          <a:ea typeface="Calibri"/>
                          <a:cs typeface="Mangal"/>
                          <a:hlinkClick r:id="rId14"/>
                        </a:rPr>
                        <a:t>http://www.lawchips.com</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Links to legal sites</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free</a:t>
                      </a:r>
                      <a:endParaRPr lang="en-IN" sz="1200" dirty="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a:solidFill>
                            <a:srgbClr val="333333"/>
                          </a:solidFill>
                          <a:latin typeface="Arial"/>
                          <a:ea typeface="Calibri"/>
                          <a:cs typeface="Mangal"/>
                        </a:rPr>
                        <a:t>14</a:t>
                      </a:r>
                      <a:r>
                        <a:rPr lang="en-IN" sz="1200">
                          <a:solidFill>
                            <a:srgbClr val="333333"/>
                          </a:solidFill>
                          <a:latin typeface="Calibri"/>
                          <a:ea typeface="Calibri"/>
                          <a:cs typeface="Mangal"/>
                        </a:rPr>
                        <a:t>.</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u="sng">
                          <a:solidFill>
                            <a:srgbClr val="143D80"/>
                          </a:solidFill>
                          <a:latin typeface="Arial"/>
                          <a:ea typeface="Calibri"/>
                          <a:cs typeface="Mangal"/>
                          <a:hlinkClick r:id="rId15"/>
                        </a:rPr>
                        <a:t>http://www.lawguru.com</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General law site</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Free</a:t>
                      </a:r>
                      <a:endParaRPr lang="en-IN" sz="1200" dirty="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a:solidFill>
                            <a:srgbClr val="333333"/>
                          </a:solidFill>
                          <a:latin typeface="Arial"/>
                          <a:ea typeface="Calibri"/>
                          <a:cs typeface="Mangal"/>
                        </a:rPr>
                        <a:t>15</a:t>
                      </a:r>
                      <a:r>
                        <a:rPr lang="en-IN" sz="1200">
                          <a:solidFill>
                            <a:srgbClr val="333333"/>
                          </a:solidFill>
                          <a:latin typeface="Calibri"/>
                          <a:ea typeface="Calibri"/>
                          <a:cs typeface="Mangal"/>
                        </a:rPr>
                        <a:t>.</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u="sng">
                          <a:solidFill>
                            <a:srgbClr val="143D80"/>
                          </a:solidFill>
                          <a:latin typeface="Arial"/>
                          <a:ea typeface="Calibri"/>
                          <a:cs typeface="Mangal"/>
                          <a:hlinkClick r:id="rId16"/>
                        </a:rPr>
                        <a:t>http://www.courtsjudgements.com</a:t>
                      </a:r>
                      <a:r>
                        <a:rPr lang="en-IN" sz="1200">
                          <a:solidFill>
                            <a:srgbClr val="333333"/>
                          </a:solidFill>
                          <a:latin typeface="Arial"/>
                          <a:ea typeface="Calibri"/>
                          <a:cs typeface="Mangal"/>
                        </a:rPr>
                        <a:t> </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Supreme Court and High Court judgements</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Requires Subscription</a:t>
                      </a:r>
                      <a:endParaRPr lang="en-IN" sz="1200" dirty="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a:solidFill>
                            <a:srgbClr val="333333"/>
                          </a:solidFill>
                          <a:latin typeface="Arial"/>
                          <a:ea typeface="Calibri"/>
                          <a:cs typeface="Mangal"/>
                        </a:rPr>
                        <a:t>16.</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b="1" u="sng" dirty="0">
                          <a:solidFill>
                            <a:srgbClr val="143D80"/>
                          </a:solidFill>
                          <a:latin typeface="Arial"/>
                          <a:ea typeface="Calibri"/>
                          <a:cs typeface="Mangal"/>
                          <a:hlinkClick r:id="rId17"/>
                        </a:rPr>
                        <a:t>http://www.manupatra.com</a:t>
                      </a:r>
                      <a:endParaRPr lang="en-IN" sz="1200" b="1" dirty="0">
                        <a:latin typeface="Calibri"/>
                        <a:ea typeface="Calibri"/>
                        <a:cs typeface="Mangal"/>
                      </a:endParaRPr>
                    </a:p>
                  </a:txBody>
                  <a:tcPr marL="68580" marR="68580" marT="0" marB="0"/>
                </a:tc>
                <a:tc>
                  <a:txBody>
                    <a:bodyPr/>
                    <a:lstStyle/>
                    <a:p>
                      <a:pPr>
                        <a:lnSpc>
                          <a:spcPts val="1320"/>
                        </a:lnSpc>
                        <a:spcAft>
                          <a:spcPts val="750"/>
                        </a:spcAft>
                      </a:pPr>
                      <a:r>
                        <a:rPr lang="en-IN" sz="1200" b="1">
                          <a:solidFill>
                            <a:srgbClr val="333333"/>
                          </a:solidFill>
                          <a:latin typeface="Arial"/>
                          <a:ea typeface="Calibri"/>
                          <a:cs typeface="Mangal"/>
                        </a:rPr>
                        <a:t>General law site</a:t>
                      </a:r>
                      <a:endParaRPr lang="en-IN" sz="1200" b="1">
                        <a:latin typeface="Calibri"/>
                        <a:ea typeface="Calibri"/>
                        <a:cs typeface="Mangal"/>
                      </a:endParaRPr>
                    </a:p>
                  </a:txBody>
                  <a:tcPr marL="68580" marR="68580" marT="0" marB="0"/>
                </a:tc>
                <a:tc>
                  <a:txBody>
                    <a:bodyPr/>
                    <a:lstStyle/>
                    <a:p>
                      <a:pPr>
                        <a:lnSpc>
                          <a:spcPts val="1320"/>
                        </a:lnSpc>
                        <a:spcAft>
                          <a:spcPts val="750"/>
                        </a:spcAft>
                      </a:pPr>
                      <a:r>
                        <a:rPr lang="en-IN" sz="1200" b="1" dirty="0">
                          <a:solidFill>
                            <a:srgbClr val="333333"/>
                          </a:solidFill>
                          <a:latin typeface="Arial"/>
                          <a:ea typeface="Calibri"/>
                          <a:cs typeface="Mangal"/>
                        </a:rPr>
                        <a:t>Requires Subscription</a:t>
                      </a:r>
                      <a:endParaRPr lang="en-IN" sz="1200" b="1" dirty="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a:solidFill>
                            <a:srgbClr val="333333"/>
                          </a:solidFill>
                          <a:latin typeface="Arial"/>
                          <a:ea typeface="Calibri"/>
                          <a:cs typeface="Mangal"/>
                        </a:rPr>
                        <a:t>17.</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u="sng">
                          <a:solidFill>
                            <a:srgbClr val="143D80"/>
                          </a:solidFill>
                          <a:latin typeface="Arial"/>
                          <a:ea typeface="Calibri"/>
                          <a:cs typeface="Mangal"/>
                          <a:hlinkClick r:id="rId18"/>
                        </a:rPr>
                        <a:t>http://www.ib-net.com/links/govt.htm</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links to important law sites</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free</a:t>
                      </a:r>
                      <a:endParaRPr lang="en-IN" sz="1200" dirty="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a:solidFill>
                            <a:srgbClr val="333333"/>
                          </a:solidFill>
                          <a:latin typeface="Arial"/>
                          <a:ea typeface="Calibri"/>
                          <a:cs typeface="Mangal"/>
                        </a:rPr>
                        <a:t>18.</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u="sng">
                          <a:solidFill>
                            <a:srgbClr val="143D80"/>
                          </a:solidFill>
                          <a:latin typeface="Arial"/>
                          <a:ea typeface="Calibri"/>
                          <a:cs typeface="Mangal"/>
                          <a:hlinkClick r:id="rId19"/>
                        </a:rPr>
                        <a:t>http://www.companylawinfo.com</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Corporate law</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Requires Subscription</a:t>
                      </a:r>
                      <a:endParaRPr lang="en-IN" sz="1200" dirty="0">
                        <a:latin typeface="Calibri"/>
                        <a:ea typeface="Calibri"/>
                        <a:cs typeface="Mangal"/>
                      </a:endParaRPr>
                    </a:p>
                  </a:txBody>
                  <a:tcPr marL="68580" marR="68580" marT="0" marB="0"/>
                </a:tc>
              </a:tr>
              <a:tr h="244724">
                <a:tc>
                  <a:txBody>
                    <a:bodyPr/>
                    <a:lstStyle/>
                    <a:p>
                      <a:pPr marL="228600" indent="-228600">
                        <a:lnSpc>
                          <a:spcPts val="1320"/>
                        </a:lnSpc>
                        <a:spcAft>
                          <a:spcPts val="750"/>
                        </a:spcAft>
                      </a:pPr>
                      <a:r>
                        <a:rPr lang="en-IN" sz="1200" dirty="0" smtClean="0">
                          <a:solidFill>
                            <a:srgbClr val="333333"/>
                          </a:solidFill>
                          <a:latin typeface="Arial"/>
                          <a:ea typeface="Calibri"/>
                          <a:cs typeface="Mangal"/>
                        </a:rPr>
                        <a:t>19.</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a:solidFill>
                            <a:srgbClr val="143D80"/>
                          </a:solidFill>
                          <a:latin typeface="Arial"/>
                          <a:ea typeface="Calibri"/>
                          <a:cs typeface="Mangal"/>
                          <a:hlinkClick r:id="rId3"/>
                        </a:rPr>
                        <a:t>http://www.indiacorporateadvisor.com</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Corporate law, foreign exchange and tax laws</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Requires Subscription</a:t>
                      </a:r>
                      <a:endParaRPr lang="en-IN" sz="1200" dirty="0">
                        <a:latin typeface="Calibri"/>
                        <a:ea typeface="Calibri"/>
                        <a:cs typeface="Mang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IN" dirty="0" smtClean="0"/>
              <a:t>Other Legal Websites</a:t>
            </a:r>
            <a:endParaRPr lang="en-IN"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57270334"/>
              </p:ext>
            </p:extLst>
          </p:nvPr>
        </p:nvGraphicFramePr>
        <p:xfrm>
          <a:off x="0" y="1124744"/>
          <a:ext cx="9144001" cy="5661257"/>
        </p:xfrm>
        <a:graphic>
          <a:graphicData uri="http://schemas.openxmlformats.org/drawingml/2006/table">
            <a:tbl>
              <a:tblPr firstRow="1" bandRow="1">
                <a:tableStyleId>{5C22544A-7EE6-4342-B048-85BDC9FD1C3A}</a:tableStyleId>
              </a:tblPr>
              <a:tblGrid>
                <a:gridCol w="731574"/>
                <a:gridCol w="2960329"/>
                <a:gridCol w="3454249"/>
                <a:gridCol w="1997849"/>
              </a:tblGrid>
              <a:tr h="459197">
                <a:tc>
                  <a:txBody>
                    <a:bodyPr/>
                    <a:lstStyle/>
                    <a:p>
                      <a:pPr algn="ctr"/>
                      <a:r>
                        <a:rPr lang="en-IN" sz="1600" dirty="0" err="1" smtClean="0"/>
                        <a:t>S.No</a:t>
                      </a:r>
                      <a:r>
                        <a:rPr lang="en-IN" sz="1600" dirty="0" smtClean="0"/>
                        <a:t>.</a:t>
                      </a:r>
                      <a:endParaRPr lang="en-IN" sz="1600" dirty="0"/>
                    </a:p>
                  </a:txBody>
                  <a:tcPr/>
                </a:tc>
                <a:tc>
                  <a:txBody>
                    <a:bodyPr/>
                    <a:lstStyle/>
                    <a:p>
                      <a:pPr algn="ctr"/>
                      <a:r>
                        <a:rPr lang="en-IN" sz="1600" u="none" dirty="0" smtClean="0"/>
                        <a:t>WEBSITE</a:t>
                      </a:r>
                      <a:endParaRPr lang="en-IN" sz="1600" u="none" dirty="0"/>
                    </a:p>
                  </a:txBody>
                  <a:tcPr/>
                </a:tc>
                <a:tc>
                  <a:txBody>
                    <a:bodyPr/>
                    <a:lstStyle/>
                    <a:p>
                      <a:pPr algn="ctr"/>
                      <a:r>
                        <a:rPr lang="en-IN" sz="1600" dirty="0" smtClean="0"/>
                        <a:t>INFORMATION</a:t>
                      </a:r>
                      <a:endParaRPr lang="en-IN" sz="1600" dirty="0"/>
                    </a:p>
                  </a:txBody>
                  <a:tcPr/>
                </a:tc>
                <a:tc>
                  <a:txBody>
                    <a:bodyPr/>
                    <a:lstStyle/>
                    <a:p>
                      <a:pPr algn="ctr"/>
                      <a:r>
                        <a:rPr lang="en-IN" sz="1600" dirty="0" smtClean="0"/>
                        <a:t>SUBSCRIPTION</a:t>
                      </a:r>
                      <a:r>
                        <a:rPr lang="en-IN" sz="1600" baseline="0" dirty="0" smtClean="0"/>
                        <a:t> TYPE</a:t>
                      </a:r>
                      <a:endParaRPr lang="en-IN" sz="1600" dirty="0"/>
                    </a:p>
                  </a:txBody>
                  <a:tcPr/>
                </a:tc>
              </a:tr>
              <a:tr h="260103">
                <a:tc>
                  <a:txBody>
                    <a:bodyPr/>
                    <a:lstStyle/>
                    <a:p>
                      <a:pPr marL="228600" indent="-228600" algn="ctr">
                        <a:lnSpc>
                          <a:spcPts val="1320"/>
                        </a:lnSpc>
                        <a:spcAft>
                          <a:spcPts val="750"/>
                        </a:spcAft>
                      </a:pPr>
                      <a:r>
                        <a:rPr lang="en-IN" sz="1200" b="1" dirty="0" smtClean="0">
                          <a:solidFill>
                            <a:schemeClr val="tx1"/>
                          </a:solidFill>
                          <a:latin typeface="Arial" pitchFamily="34" charset="0"/>
                          <a:ea typeface="Calibri"/>
                          <a:cs typeface="Arial" pitchFamily="34" charset="0"/>
                        </a:rPr>
                        <a:t>1</a:t>
                      </a:r>
                      <a:endParaRPr lang="en-IN" sz="1200" b="1" dirty="0">
                        <a:solidFill>
                          <a:schemeClr val="tx1"/>
                        </a:solidFill>
                        <a:latin typeface="Arial" pitchFamily="34" charset="0"/>
                        <a:ea typeface="Calibri"/>
                        <a:cs typeface="Arial" pitchFamily="34" charset="0"/>
                      </a:endParaRPr>
                    </a:p>
                  </a:txBody>
                  <a:tcPr marL="68580" marR="68580" marT="0" marB="0"/>
                </a:tc>
                <a:tc>
                  <a:txBody>
                    <a:bodyPr/>
                    <a:lstStyle/>
                    <a:p>
                      <a:pPr>
                        <a:lnSpc>
                          <a:spcPts val="1320"/>
                        </a:lnSpc>
                        <a:spcAft>
                          <a:spcPts val="750"/>
                        </a:spcAft>
                      </a:pPr>
                      <a:r>
                        <a:rPr lang="en-IN" sz="1200" b="0" u="sng" dirty="0" smtClean="0">
                          <a:solidFill>
                            <a:schemeClr val="accent2">
                              <a:lumMod val="60000"/>
                              <a:lumOff val="40000"/>
                            </a:schemeClr>
                          </a:solidFill>
                          <a:latin typeface="Arial" pitchFamily="34" charset="0"/>
                          <a:ea typeface="Calibri"/>
                          <a:cs typeface="Arial" pitchFamily="34" charset="0"/>
                        </a:rPr>
                        <a:t>http://indiankanoon.org/</a:t>
                      </a:r>
                      <a:endParaRPr lang="en-IN" sz="1200" b="0" u="sng" dirty="0">
                        <a:solidFill>
                          <a:schemeClr val="accent2">
                            <a:lumMod val="60000"/>
                            <a:lumOff val="40000"/>
                          </a:schemeClr>
                        </a:solidFill>
                        <a:latin typeface="Arial" pitchFamily="34" charset="0"/>
                        <a:ea typeface="Calibri"/>
                        <a:cs typeface="Arial" pitchFamily="34" charset="0"/>
                      </a:endParaRPr>
                    </a:p>
                  </a:txBody>
                  <a:tcPr marL="68580" marR="68580" marT="0" marB="0"/>
                </a:tc>
                <a:tc>
                  <a:txBody>
                    <a:bodyPr/>
                    <a:lstStyle/>
                    <a:p>
                      <a:pPr marL="0" marR="0" indent="0" algn="l" defTabSz="914400" rtl="0" eaLnBrk="1" fontAlgn="auto" latinLnBrk="0" hangingPunct="1">
                        <a:lnSpc>
                          <a:spcPts val="1320"/>
                        </a:lnSpc>
                        <a:spcBef>
                          <a:spcPts val="0"/>
                        </a:spcBef>
                        <a:spcAft>
                          <a:spcPts val="750"/>
                        </a:spcAft>
                        <a:buClrTx/>
                        <a:buSzTx/>
                        <a:buFontTx/>
                        <a:buNone/>
                        <a:tabLst/>
                        <a:defRPr/>
                      </a:pPr>
                      <a:r>
                        <a:rPr lang="en-IN" sz="1200" b="1" dirty="0" smtClean="0">
                          <a:solidFill>
                            <a:srgbClr val="333333"/>
                          </a:solidFill>
                          <a:latin typeface="Arial"/>
                          <a:ea typeface="Calibri"/>
                          <a:cs typeface="Mangal"/>
                        </a:rPr>
                        <a:t>Supreme Court and High Court judgements</a:t>
                      </a:r>
                      <a:endParaRPr lang="en-IN" sz="1200" b="1" dirty="0" smtClean="0">
                        <a:latin typeface="+mn-lt"/>
                        <a:ea typeface="Calibri"/>
                        <a:cs typeface="Mangal"/>
                      </a:endParaRPr>
                    </a:p>
                  </a:txBody>
                  <a:tcPr marL="68580" marR="68580" marT="0" marB="0"/>
                </a:tc>
                <a:tc>
                  <a:txBody>
                    <a:bodyPr/>
                    <a:lstStyle/>
                    <a:p>
                      <a:pPr>
                        <a:lnSpc>
                          <a:spcPts val="1320"/>
                        </a:lnSpc>
                        <a:spcAft>
                          <a:spcPts val="750"/>
                        </a:spcAft>
                      </a:pPr>
                      <a:r>
                        <a:rPr lang="en-IN" sz="1200" b="1" dirty="0" smtClean="0">
                          <a:latin typeface="Arial" pitchFamily="34" charset="0"/>
                          <a:ea typeface="Calibri"/>
                          <a:cs typeface="Arial" pitchFamily="34" charset="0"/>
                        </a:rPr>
                        <a:t>Free</a:t>
                      </a:r>
                      <a:endParaRPr lang="en-IN" sz="1200" b="1" dirty="0">
                        <a:latin typeface="Arial" pitchFamily="34" charset="0"/>
                        <a:ea typeface="Calibri"/>
                        <a:cs typeface="Arial" pitchFamily="34" charset="0"/>
                      </a:endParaRPr>
                    </a:p>
                  </a:txBody>
                  <a:tcPr marL="68580" marR="68580" marT="0" marB="0"/>
                </a:tc>
              </a:tr>
              <a:tr h="260103">
                <a:tc>
                  <a:txBody>
                    <a:bodyPr/>
                    <a:lstStyle/>
                    <a:p>
                      <a:pPr marL="228600" indent="-228600" algn="ctr">
                        <a:lnSpc>
                          <a:spcPts val="1320"/>
                        </a:lnSpc>
                        <a:spcAft>
                          <a:spcPts val="750"/>
                        </a:spcAft>
                      </a:pPr>
                      <a:r>
                        <a:rPr lang="en-IN" sz="1200" dirty="0" smtClean="0">
                          <a:latin typeface="Calibri"/>
                          <a:ea typeface="Calibri"/>
                          <a:cs typeface="Mangal"/>
                        </a:rPr>
                        <a:t>2</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2"/>
                        </a:rPr>
                        <a:t>http://www.lawadiv.com</a:t>
                      </a:r>
                      <a:endParaRPr lang="en-IN" sz="1200" u="sng"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General law site</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Free requires registration</a:t>
                      </a:r>
                      <a:endParaRPr lang="en-IN" sz="1200" dirty="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dirty="0" smtClean="0">
                          <a:latin typeface="Calibri"/>
                          <a:ea typeface="Calibri"/>
                          <a:cs typeface="Mangal"/>
                        </a:rPr>
                        <a:t>3</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3"/>
                        </a:rPr>
                        <a:t>http://www.indiacorporateadvisor.com</a:t>
                      </a:r>
                      <a:endParaRPr lang="en-IN" sz="1200" u="sng" dirty="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Corporate law, foreign exchange and tax laws</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Requires Subscription</a:t>
                      </a:r>
                      <a:endParaRPr lang="en-IN" sz="120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dirty="0" smtClean="0">
                          <a:latin typeface="Calibri"/>
                          <a:ea typeface="Calibri"/>
                          <a:cs typeface="Mangal"/>
                        </a:rPr>
                        <a:t>4</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4"/>
                        </a:rPr>
                        <a:t>http://indianlegaleagle.com</a:t>
                      </a:r>
                      <a:endParaRPr lang="en-IN" sz="1200" u="sng" dirty="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General law site</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Free requires registration</a:t>
                      </a:r>
                      <a:endParaRPr lang="en-IN" sz="120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dirty="0" smtClean="0">
                          <a:latin typeface="Calibri"/>
                          <a:ea typeface="Calibri"/>
                          <a:cs typeface="Mangal"/>
                        </a:rPr>
                        <a:t>5</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5"/>
                        </a:rPr>
                        <a:t>http://www.indiaitlaw.com </a:t>
                      </a:r>
                      <a:endParaRPr lang="en-IN" sz="1200" u="sng"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Information Technology law</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Free requires registration</a:t>
                      </a:r>
                      <a:endParaRPr lang="en-IN" sz="1200" dirty="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dirty="0" smtClean="0">
                          <a:latin typeface="Calibri"/>
                          <a:ea typeface="Calibri"/>
                          <a:cs typeface="Mangal"/>
                        </a:rPr>
                        <a:t>6</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6"/>
                        </a:rPr>
                        <a:t>http://supremecourtcaselaw.com</a:t>
                      </a:r>
                      <a:endParaRPr lang="en-IN" sz="1200" u="sng"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Supreme Court and High Court judgements</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Requires Subscription</a:t>
                      </a:r>
                      <a:endParaRPr lang="en-IN" sz="120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dirty="0" smtClean="0">
                          <a:latin typeface="Calibri"/>
                          <a:ea typeface="Calibri"/>
                          <a:cs typeface="Mangal"/>
                        </a:rPr>
                        <a:t>7</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7"/>
                        </a:rPr>
                        <a:t>http://www.legalservicesindia.com</a:t>
                      </a:r>
                      <a:r>
                        <a:rPr lang="en-IN" sz="1200" u="sng" dirty="0">
                          <a:solidFill>
                            <a:srgbClr val="333333"/>
                          </a:solidFill>
                          <a:latin typeface="Arial"/>
                          <a:ea typeface="Calibri"/>
                          <a:cs typeface="Mangal"/>
                        </a:rPr>
                        <a:t> </a:t>
                      </a:r>
                      <a:endParaRPr lang="en-IN" sz="1200" u="sng"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General law site</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Free requires registration</a:t>
                      </a:r>
                      <a:endParaRPr lang="en-IN" sz="120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dirty="0" smtClean="0">
                          <a:latin typeface="Calibri"/>
                          <a:ea typeface="Calibri"/>
                          <a:cs typeface="Mangal"/>
                        </a:rPr>
                        <a:t>8</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8"/>
                        </a:rPr>
                        <a:t>http://www.indlaw.com</a:t>
                      </a:r>
                      <a:endParaRPr lang="en-IN" sz="1200" u="sng"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General law site</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Requires Subscription</a:t>
                      </a:r>
                      <a:endParaRPr lang="en-IN" sz="120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dirty="0" smtClean="0">
                          <a:latin typeface="Calibri"/>
                          <a:ea typeface="Calibri"/>
                          <a:cs typeface="Mangal"/>
                        </a:rPr>
                        <a:t>9</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9"/>
                        </a:rPr>
                        <a:t>http://lexsite.com</a:t>
                      </a:r>
                      <a:endParaRPr lang="en-IN" sz="1200" u="sng"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Corporate law, foreign exchange and tax laws</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Requires Subscription</a:t>
                      </a:r>
                      <a:endParaRPr lang="en-IN" sz="1200" dirty="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dirty="0" smtClean="0">
                          <a:latin typeface="Calibri"/>
                          <a:ea typeface="Calibri"/>
                          <a:cs typeface="Mangal"/>
                        </a:rPr>
                        <a:t>10</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10"/>
                        </a:rPr>
                        <a:t>http://mahalibrary.com</a:t>
                      </a:r>
                      <a:endParaRPr lang="en-IN" sz="1200" u="sng"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Statute law</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Free requires registration</a:t>
                      </a:r>
                      <a:endParaRPr lang="en-IN" sz="1200" dirty="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dirty="0" smtClean="0">
                          <a:solidFill>
                            <a:schemeClr val="tx1"/>
                          </a:solidFill>
                          <a:latin typeface="Calibri"/>
                          <a:ea typeface="Calibri"/>
                          <a:cs typeface="Mangal"/>
                        </a:rPr>
                        <a:t>11</a:t>
                      </a:r>
                      <a:endParaRPr lang="en-IN" sz="1200" dirty="0">
                        <a:solidFill>
                          <a:schemeClr val="tx1"/>
                        </a:solidFill>
                        <a:latin typeface="Calibri"/>
                        <a:ea typeface="Calibri"/>
                        <a:cs typeface="Mangal"/>
                      </a:endParaRPr>
                    </a:p>
                  </a:txBody>
                  <a:tcPr marL="68580" marR="68580" marT="0" marB="0"/>
                </a:tc>
                <a:tc>
                  <a:txBody>
                    <a:bodyPr/>
                    <a:lstStyle/>
                    <a:p>
                      <a:pPr marL="0" algn="l" rtl="0" eaLnBrk="1" latinLnBrk="0" hangingPunct="1">
                        <a:lnSpc>
                          <a:spcPts val="1320"/>
                        </a:lnSpc>
                        <a:spcAft>
                          <a:spcPts val="750"/>
                        </a:spcAft>
                      </a:pPr>
                      <a:r>
                        <a:rPr kumimoji="0" lang="en-IN" sz="1200" u="sng" kern="1200" dirty="0">
                          <a:solidFill>
                            <a:schemeClr val="accent2">
                              <a:lumMod val="60000"/>
                              <a:lumOff val="40000"/>
                            </a:schemeClr>
                          </a:solidFill>
                          <a:latin typeface="Arial"/>
                          <a:ea typeface="Calibri"/>
                          <a:cs typeface="Mangal"/>
                        </a:rPr>
                        <a:t>http://</a:t>
                      </a:r>
                      <a:r>
                        <a:rPr kumimoji="0" lang="en-IN" sz="1200" u="sng" kern="1200" dirty="0">
                          <a:solidFill>
                            <a:srgbClr val="143D80"/>
                          </a:solidFill>
                          <a:latin typeface="Arial"/>
                          <a:ea typeface="Calibri"/>
                          <a:cs typeface="Mangal"/>
                          <a:hlinkClick r:id="rId11"/>
                        </a:rPr>
                        <a:t>www.vakilno1.com</a:t>
                      </a:r>
                      <a:endParaRPr kumimoji="0" lang="en-IN" sz="1200" u="sng" kern="1200" dirty="0">
                        <a:solidFill>
                          <a:srgbClr val="143D80"/>
                        </a:solidFill>
                        <a:latin typeface="Arial"/>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General law site</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Free</a:t>
                      </a:r>
                      <a:endParaRPr lang="en-IN" sz="1200" dirty="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dirty="0" smtClean="0">
                          <a:latin typeface="Calibri"/>
                          <a:ea typeface="Calibri"/>
                          <a:cs typeface="Mangal"/>
                        </a:rPr>
                        <a:t>12</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12"/>
                        </a:rPr>
                        <a:t>http://www.taxnyou.com</a:t>
                      </a:r>
                      <a:endParaRPr lang="en-IN" sz="1200" u="sng"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Articles on Income Tax</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Free</a:t>
                      </a:r>
                      <a:endParaRPr lang="en-IN" sz="1200" dirty="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dirty="0" smtClean="0">
                          <a:latin typeface="Calibri"/>
                          <a:ea typeface="Calibri"/>
                          <a:cs typeface="Mangal"/>
                        </a:rPr>
                        <a:t>13</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13"/>
                        </a:rPr>
                        <a:t>http://www.laws4india.com</a:t>
                      </a:r>
                      <a:endParaRPr lang="en-IN" sz="1200" u="sng"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General law site</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Requires Subscription</a:t>
                      </a:r>
                      <a:endParaRPr lang="en-IN" sz="1200" dirty="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dirty="0" smtClean="0">
                          <a:latin typeface="Calibri"/>
                          <a:ea typeface="Calibri"/>
                          <a:cs typeface="Mangal"/>
                        </a:rPr>
                        <a:t>14</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14"/>
                        </a:rPr>
                        <a:t>http://www.lawchips.com</a:t>
                      </a:r>
                      <a:endParaRPr lang="en-IN" sz="1200" u="sng" dirty="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Links to legal sites</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free</a:t>
                      </a:r>
                      <a:endParaRPr lang="en-IN" sz="1200" dirty="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dirty="0" smtClean="0">
                          <a:latin typeface="Calibri"/>
                          <a:ea typeface="Calibri"/>
                          <a:cs typeface="Mangal"/>
                        </a:rPr>
                        <a:t>15</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15"/>
                        </a:rPr>
                        <a:t>http://www.lawguru.com</a:t>
                      </a:r>
                      <a:endParaRPr lang="en-IN" sz="1200" u="sng" dirty="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General law site</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Free</a:t>
                      </a:r>
                      <a:endParaRPr lang="en-IN" sz="1200" dirty="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dirty="0" smtClean="0">
                          <a:latin typeface="Calibri"/>
                          <a:ea typeface="Calibri"/>
                          <a:cs typeface="Mangal"/>
                        </a:rPr>
                        <a:t>16</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16"/>
                        </a:rPr>
                        <a:t>http://www.courtsjudgements.com</a:t>
                      </a:r>
                      <a:r>
                        <a:rPr lang="en-IN" sz="1200" u="sng" dirty="0">
                          <a:solidFill>
                            <a:srgbClr val="333333"/>
                          </a:solidFill>
                          <a:latin typeface="Arial"/>
                          <a:ea typeface="Calibri"/>
                          <a:cs typeface="Mangal"/>
                        </a:rPr>
                        <a:t> </a:t>
                      </a:r>
                      <a:endParaRPr lang="en-IN" sz="1200" u="sng" dirty="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Supreme Court and High Court judgements</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Requires Subscription</a:t>
                      </a:r>
                      <a:endParaRPr lang="en-IN" sz="1200" dirty="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b="1" dirty="0" smtClean="0">
                          <a:latin typeface="Calibri"/>
                          <a:ea typeface="Calibri"/>
                          <a:cs typeface="Mangal"/>
                        </a:rPr>
                        <a:t>17</a:t>
                      </a:r>
                      <a:endParaRPr lang="en-IN" sz="1200" b="1" dirty="0">
                        <a:latin typeface="Calibri"/>
                        <a:ea typeface="Calibri"/>
                        <a:cs typeface="Mangal"/>
                      </a:endParaRPr>
                    </a:p>
                  </a:txBody>
                  <a:tcPr marL="68580" marR="68580" marT="0" marB="0"/>
                </a:tc>
                <a:tc>
                  <a:txBody>
                    <a:bodyPr/>
                    <a:lstStyle/>
                    <a:p>
                      <a:pPr>
                        <a:lnSpc>
                          <a:spcPts val="1320"/>
                        </a:lnSpc>
                        <a:spcAft>
                          <a:spcPts val="750"/>
                        </a:spcAft>
                      </a:pPr>
                      <a:r>
                        <a:rPr lang="en-IN" sz="1200" b="1" u="sng" dirty="0">
                          <a:solidFill>
                            <a:srgbClr val="143D80"/>
                          </a:solidFill>
                          <a:latin typeface="Arial"/>
                          <a:ea typeface="Calibri"/>
                          <a:cs typeface="Mangal"/>
                          <a:hlinkClick r:id="rId17"/>
                        </a:rPr>
                        <a:t>http://www.manupatra.com</a:t>
                      </a:r>
                      <a:endParaRPr lang="en-IN" sz="1200" b="1" u="sng" dirty="0">
                        <a:latin typeface="Calibri"/>
                        <a:ea typeface="Calibri"/>
                        <a:cs typeface="Mangal"/>
                      </a:endParaRPr>
                    </a:p>
                  </a:txBody>
                  <a:tcPr marL="68580" marR="68580" marT="0" marB="0"/>
                </a:tc>
                <a:tc>
                  <a:txBody>
                    <a:bodyPr/>
                    <a:lstStyle/>
                    <a:p>
                      <a:pPr>
                        <a:lnSpc>
                          <a:spcPts val="1320"/>
                        </a:lnSpc>
                        <a:spcAft>
                          <a:spcPts val="750"/>
                        </a:spcAft>
                      </a:pPr>
                      <a:r>
                        <a:rPr lang="en-IN" sz="1200" b="1">
                          <a:solidFill>
                            <a:srgbClr val="333333"/>
                          </a:solidFill>
                          <a:latin typeface="Arial"/>
                          <a:ea typeface="Calibri"/>
                          <a:cs typeface="Mangal"/>
                        </a:rPr>
                        <a:t>General law site</a:t>
                      </a:r>
                      <a:endParaRPr lang="en-IN" sz="1200" b="1">
                        <a:latin typeface="Calibri"/>
                        <a:ea typeface="Calibri"/>
                        <a:cs typeface="Mangal"/>
                      </a:endParaRPr>
                    </a:p>
                  </a:txBody>
                  <a:tcPr marL="68580" marR="68580" marT="0" marB="0"/>
                </a:tc>
                <a:tc>
                  <a:txBody>
                    <a:bodyPr/>
                    <a:lstStyle/>
                    <a:p>
                      <a:pPr>
                        <a:lnSpc>
                          <a:spcPts val="1320"/>
                        </a:lnSpc>
                        <a:spcAft>
                          <a:spcPts val="750"/>
                        </a:spcAft>
                      </a:pPr>
                      <a:r>
                        <a:rPr lang="en-IN" sz="1200" b="1" dirty="0">
                          <a:solidFill>
                            <a:srgbClr val="333333"/>
                          </a:solidFill>
                          <a:latin typeface="Arial"/>
                          <a:ea typeface="Calibri"/>
                          <a:cs typeface="Mangal"/>
                        </a:rPr>
                        <a:t>Requires Subscription</a:t>
                      </a:r>
                      <a:endParaRPr lang="en-IN" sz="1200" b="1" dirty="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dirty="0" smtClean="0">
                          <a:latin typeface="Calibri"/>
                          <a:ea typeface="Calibri"/>
                          <a:cs typeface="Mangal"/>
                        </a:rPr>
                        <a:t>18</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18"/>
                        </a:rPr>
                        <a:t>http://www.ib-net.com/links/govt.htm</a:t>
                      </a:r>
                      <a:endParaRPr lang="en-IN" sz="1200" u="sng" dirty="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links to important law sites</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free</a:t>
                      </a:r>
                      <a:endParaRPr lang="en-IN" sz="1200" dirty="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dirty="0" smtClean="0">
                          <a:latin typeface="Calibri"/>
                          <a:ea typeface="Calibri"/>
                          <a:cs typeface="Mangal"/>
                        </a:rPr>
                        <a:t>19</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19"/>
                        </a:rPr>
                        <a:t>http://www.companylawinfo.com</a:t>
                      </a:r>
                      <a:endParaRPr lang="en-IN" sz="1200" u="sng" dirty="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Corporate law</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Requires Subscription</a:t>
                      </a:r>
                      <a:endParaRPr lang="en-IN" sz="1200" dirty="0">
                        <a:latin typeface="Calibri"/>
                        <a:ea typeface="Calibri"/>
                        <a:cs typeface="Mangal"/>
                      </a:endParaRPr>
                    </a:p>
                  </a:txBody>
                  <a:tcPr marL="68580" marR="68580" marT="0" marB="0"/>
                </a:tc>
              </a:tr>
              <a:tr h="260103">
                <a:tc>
                  <a:txBody>
                    <a:bodyPr/>
                    <a:lstStyle/>
                    <a:p>
                      <a:pPr marL="228600" indent="-228600" algn="ctr">
                        <a:lnSpc>
                          <a:spcPts val="1320"/>
                        </a:lnSpc>
                        <a:spcAft>
                          <a:spcPts val="750"/>
                        </a:spcAft>
                      </a:pPr>
                      <a:r>
                        <a:rPr lang="en-IN" sz="1200" dirty="0" smtClean="0">
                          <a:latin typeface="Calibri"/>
                          <a:ea typeface="Calibri"/>
                          <a:cs typeface="Mangal"/>
                        </a:rPr>
                        <a:t>20</a:t>
                      </a:r>
                      <a:endParaRPr lang="en-IN" sz="1200" dirty="0">
                        <a:latin typeface="Calibri"/>
                        <a:ea typeface="Calibri"/>
                        <a:cs typeface="Mangal"/>
                      </a:endParaRPr>
                    </a:p>
                  </a:txBody>
                  <a:tcPr marL="68580" marR="68580" marT="0" marB="0"/>
                </a:tc>
                <a:tc>
                  <a:txBody>
                    <a:bodyPr/>
                    <a:lstStyle/>
                    <a:p>
                      <a:pPr>
                        <a:lnSpc>
                          <a:spcPts val="1320"/>
                        </a:lnSpc>
                        <a:spcAft>
                          <a:spcPts val="750"/>
                        </a:spcAft>
                      </a:pPr>
                      <a:r>
                        <a:rPr lang="en-IN" sz="1200" u="sng" dirty="0">
                          <a:solidFill>
                            <a:srgbClr val="143D80"/>
                          </a:solidFill>
                          <a:latin typeface="Arial"/>
                          <a:ea typeface="Calibri"/>
                          <a:cs typeface="Mangal"/>
                          <a:hlinkClick r:id="rId3"/>
                        </a:rPr>
                        <a:t>http://www.indiacorporateadvisor.com</a:t>
                      </a:r>
                      <a:endParaRPr lang="en-IN" sz="1200" u="sng" dirty="0">
                        <a:latin typeface="Calibri"/>
                        <a:ea typeface="Calibri"/>
                        <a:cs typeface="Mangal"/>
                      </a:endParaRPr>
                    </a:p>
                  </a:txBody>
                  <a:tcPr marL="68580" marR="68580" marT="0" marB="0"/>
                </a:tc>
                <a:tc>
                  <a:txBody>
                    <a:bodyPr/>
                    <a:lstStyle/>
                    <a:p>
                      <a:pPr>
                        <a:lnSpc>
                          <a:spcPts val="1320"/>
                        </a:lnSpc>
                        <a:spcAft>
                          <a:spcPts val="750"/>
                        </a:spcAft>
                      </a:pPr>
                      <a:r>
                        <a:rPr lang="en-IN" sz="1200">
                          <a:solidFill>
                            <a:srgbClr val="333333"/>
                          </a:solidFill>
                          <a:latin typeface="Arial"/>
                          <a:ea typeface="Calibri"/>
                          <a:cs typeface="Mangal"/>
                        </a:rPr>
                        <a:t>Corporate law, foreign exchange and tax laws</a:t>
                      </a:r>
                      <a:endParaRPr lang="en-IN" sz="1200">
                        <a:latin typeface="Calibri"/>
                        <a:ea typeface="Calibri"/>
                        <a:cs typeface="Mangal"/>
                      </a:endParaRPr>
                    </a:p>
                  </a:txBody>
                  <a:tcPr marL="68580" marR="68580" marT="0" marB="0"/>
                </a:tc>
                <a:tc>
                  <a:txBody>
                    <a:bodyPr/>
                    <a:lstStyle/>
                    <a:p>
                      <a:pPr>
                        <a:lnSpc>
                          <a:spcPts val="1320"/>
                        </a:lnSpc>
                        <a:spcAft>
                          <a:spcPts val="750"/>
                        </a:spcAft>
                      </a:pPr>
                      <a:r>
                        <a:rPr lang="en-IN" sz="1200" dirty="0">
                          <a:solidFill>
                            <a:srgbClr val="333333"/>
                          </a:solidFill>
                          <a:latin typeface="Arial"/>
                          <a:ea typeface="Calibri"/>
                          <a:cs typeface="Mangal"/>
                        </a:rPr>
                        <a:t>Requires Subscription</a:t>
                      </a:r>
                      <a:endParaRPr lang="en-IN" sz="1200" dirty="0">
                        <a:latin typeface="Calibri"/>
                        <a:ea typeface="Calibri"/>
                        <a:cs typeface="Mang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FACT ANALYSIS</a:t>
            </a:r>
            <a:br>
              <a:rPr lang="en-IN" dirty="0" smtClean="0"/>
            </a:br>
            <a:r>
              <a:rPr lang="en-IN" dirty="0" smtClean="0"/>
              <a:t>STEPS INVOLVED</a:t>
            </a:r>
            <a:endParaRPr lang="en-IN" dirty="0"/>
          </a:p>
        </p:txBody>
      </p:sp>
      <p:sp>
        <p:nvSpPr>
          <p:cNvPr id="3" name="Content Placeholder 2"/>
          <p:cNvSpPr>
            <a:spLocks noGrp="1"/>
          </p:cNvSpPr>
          <p:nvPr>
            <p:ph sz="quarter" idx="1"/>
          </p:nvPr>
        </p:nvSpPr>
        <p:spPr>
          <a:xfrm>
            <a:off x="323528" y="1600200"/>
            <a:ext cx="8496944" cy="4925144"/>
          </a:xfrm>
        </p:spPr>
        <p:txBody>
          <a:bodyPr>
            <a:normAutofit lnSpcReduction="10000"/>
          </a:bodyPr>
          <a:lstStyle/>
          <a:p>
            <a:pPr marL="0" indent="0" algn="ctr">
              <a:buNone/>
            </a:pPr>
            <a:r>
              <a:rPr lang="en-IN" sz="3000" dirty="0" smtClean="0"/>
              <a:t>To </a:t>
            </a:r>
            <a:r>
              <a:rPr lang="en-IN" sz="3000" dirty="0"/>
              <a:t>note all the factual details in an </a:t>
            </a:r>
            <a:r>
              <a:rPr lang="en-IN" sz="3000" dirty="0" smtClean="0"/>
              <a:t>in-depth manner</a:t>
            </a:r>
          </a:p>
          <a:p>
            <a:pPr marL="1255713" indent="-1255713" algn="just">
              <a:buNone/>
            </a:pPr>
            <a:r>
              <a:rPr lang="en-IN" sz="2800" b="1" dirty="0" smtClean="0">
                <a:solidFill>
                  <a:schemeClr val="accent2"/>
                </a:solidFill>
              </a:rPr>
              <a:t>STEP-1</a:t>
            </a:r>
            <a:r>
              <a:rPr lang="en-IN" sz="2800" dirty="0" smtClean="0"/>
              <a:t>:</a:t>
            </a:r>
            <a:r>
              <a:rPr lang="en-IN" sz="3000" dirty="0" smtClean="0"/>
              <a:t>	</a:t>
            </a:r>
            <a:r>
              <a:rPr lang="en-IN" sz="2800" dirty="0" smtClean="0"/>
              <a:t>Talk </a:t>
            </a:r>
            <a:r>
              <a:rPr lang="en-IN" sz="2800" dirty="0"/>
              <a:t>to the parties </a:t>
            </a:r>
            <a:r>
              <a:rPr lang="en-IN" sz="2800" dirty="0" smtClean="0"/>
              <a:t>concerned &amp; prepare detailed notes and NOT to miss any information</a:t>
            </a:r>
          </a:p>
          <a:p>
            <a:pPr marL="1255713" indent="-1255713" algn="just">
              <a:buNone/>
              <a:tabLst>
                <a:tab pos="538163" algn="l"/>
              </a:tabLst>
            </a:pPr>
            <a:r>
              <a:rPr lang="en-IN" sz="2800" b="1" dirty="0" smtClean="0">
                <a:solidFill>
                  <a:schemeClr val="accent1">
                    <a:lumMod val="75000"/>
                  </a:schemeClr>
                </a:solidFill>
              </a:rPr>
              <a:t>STEP-2</a:t>
            </a:r>
            <a:r>
              <a:rPr lang="en-IN" sz="2800" dirty="0" smtClean="0"/>
              <a:t>:	Go </a:t>
            </a:r>
            <a:r>
              <a:rPr lang="en-IN" sz="2800" dirty="0"/>
              <a:t>through the relevant </a:t>
            </a:r>
            <a:r>
              <a:rPr lang="en-IN" sz="2800" dirty="0" smtClean="0"/>
              <a:t>documentation, </a:t>
            </a:r>
            <a:r>
              <a:rPr lang="en-IN" sz="2800" dirty="0" err="1" smtClean="0"/>
              <a:t>eg</a:t>
            </a:r>
            <a:r>
              <a:rPr lang="en-IN" sz="2800" dirty="0" smtClean="0"/>
              <a:t> – copy of FIR, seizure report or any other</a:t>
            </a:r>
          </a:p>
          <a:p>
            <a:pPr marL="1255713" indent="-1255713" algn="just">
              <a:buNone/>
            </a:pPr>
            <a:r>
              <a:rPr lang="en-IN" sz="2800" b="1" dirty="0" smtClean="0">
                <a:solidFill>
                  <a:schemeClr val="accent2"/>
                </a:solidFill>
              </a:rPr>
              <a:t>STEP-3</a:t>
            </a:r>
            <a:r>
              <a:rPr lang="en-IN" sz="2800" dirty="0" smtClean="0"/>
              <a:t>:	Preparing the time-line of facts to refer at a later stage in the case by reading the interview notes (Step-1) &amp; relevant documents (Step-2) number of times till you have complete clarity of the facts</a:t>
            </a:r>
          </a:p>
          <a:p>
            <a:pPr marL="1255713" indent="-1255713" algn="just">
              <a:buNone/>
            </a:pPr>
            <a:r>
              <a:rPr lang="en-IN" sz="2800" b="1" dirty="0" smtClean="0">
                <a:solidFill>
                  <a:schemeClr val="accent1">
                    <a:lumMod val="75000"/>
                  </a:schemeClr>
                </a:solidFill>
              </a:rPr>
              <a:t>STEP-4</a:t>
            </a:r>
            <a:r>
              <a:rPr lang="en-IN" sz="2800" dirty="0" smtClean="0"/>
              <a:t>:	Separate the relevant or material facts from irrelevant facts in the case</a:t>
            </a:r>
          </a:p>
          <a:p>
            <a:pPr marL="0" indent="0">
              <a:buFont typeface="Wingdings" pitchFamily="2" charset="2"/>
              <a:buChar char="ü"/>
            </a:pPr>
            <a:endParaRPr lang="en-IN" sz="3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research.unc.edu/files/2013/06/Research-Dictionary.jpg"/>
          <p:cNvPicPr>
            <a:picLocks noChangeAspect="1" noChangeArrowheads="1"/>
          </p:cNvPicPr>
          <p:nvPr/>
        </p:nvPicPr>
        <p:blipFill>
          <a:blip r:embed="rId2" cstate="print"/>
          <a:srcRect/>
          <a:stretch>
            <a:fillRect/>
          </a:stretch>
        </p:blipFill>
        <p:spPr bwMode="auto">
          <a:xfrm>
            <a:off x="0" y="0"/>
            <a:ext cx="9614016" cy="6858000"/>
          </a:xfrm>
          <a:prstGeom prst="rect">
            <a:avLst/>
          </a:prstGeom>
          <a:noFill/>
        </p:spPr>
      </p:pic>
      <p:grpSp>
        <p:nvGrpSpPr>
          <p:cNvPr id="3" name="Group 10"/>
          <p:cNvGrpSpPr>
            <a:grpSpLocks/>
          </p:cNvGrpSpPr>
          <p:nvPr/>
        </p:nvGrpSpPr>
        <p:grpSpPr bwMode="auto">
          <a:xfrm>
            <a:off x="-252563" y="4437648"/>
            <a:ext cx="9339458" cy="2646878"/>
            <a:chOff x="-195826" y="4581663"/>
            <a:chExt cx="9339826" cy="2645806"/>
          </a:xfrm>
        </p:grpSpPr>
        <p:sp>
          <p:nvSpPr>
            <p:cNvPr id="4" name="Rectangle 3"/>
            <p:cNvSpPr/>
            <p:nvPr/>
          </p:nvSpPr>
          <p:spPr>
            <a:xfrm>
              <a:off x="0" y="5358358"/>
              <a:ext cx="9144000" cy="1152128"/>
            </a:xfrm>
            <a:prstGeom prst="rect">
              <a:avLst/>
            </a:prstGeom>
            <a:gradFill flip="none" rotWithShape="1">
              <a:gsLst>
                <a:gs pos="31000">
                  <a:schemeClr val="tx2">
                    <a:lumMod val="50000"/>
                  </a:schemeClr>
                </a:gs>
                <a:gs pos="100000">
                  <a:schemeClr val="tx2">
                    <a:lumMod val="60000"/>
                    <a:lumOff val="40000"/>
                    <a:alpha val="50000"/>
                  </a:schemeClr>
                </a:gs>
                <a:gs pos="80000">
                  <a:schemeClr val="tx2">
                    <a:lumMod val="75000"/>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800" dirty="0">
                  <a:solidFill>
                    <a:schemeClr val="accent1">
                      <a:lumMod val="60000"/>
                      <a:lumOff val="40000"/>
                    </a:schemeClr>
                  </a:solidFill>
                </a:rPr>
                <a:t>	 </a:t>
              </a:r>
              <a:r>
                <a:rPr lang="en-US" sz="6000" dirty="0" smtClean="0">
                  <a:solidFill>
                    <a:schemeClr val="accent1">
                      <a:lumMod val="60000"/>
                      <a:lumOff val="40000"/>
                    </a:schemeClr>
                  </a:solidFill>
                  <a:latin typeface="Arial Narrow" pitchFamily="34" charset="0"/>
                </a:rPr>
                <a:t>Beginning Legal Research</a:t>
              </a:r>
              <a:endParaRPr lang="en-IN" sz="4800" dirty="0">
                <a:solidFill>
                  <a:schemeClr val="accent1">
                    <a:lumMod val="60000"/>
                    <a:lumOff val="40000"/>
                  </a:schemeClr>
                </a:solidFill>
                <a:latin typeface="Arial Narrow" pitchFamily="34" charset="0"/>
              </a:endParaRPr>
            </a:p>
          </p:txBody>
        </p:sp>
        <p:sp>
          <p:nvSpPr>
            <p:cNvPr id="5" name="TextBox 4"/>
            <p:cNvSpPr txBox="1"/>
            <p:nvPr/>
          </p:nvSpPr>
          <p:spPr>
            <a:xfrm rot="20991006">
              <a:off x="-195826" y="4581663"/>
              <a:ext cx="1369340" cy="2645806"/>
            </a:xfrm>
            <a:prstGeom prst="rect">
              <a:avLst/>
            </a:prstGeom>
            <a:noFill/>
          </p:spPr>
          <p:txBody>
            <a:bodyPr wrap="none">
              <a:spAutoFit/>
            </a:bodyPr>
            <a:lstStyle/>
            <a:p>
              <a:pPr fontAlgn="auto">
                <a:spcBef>
                  <a:spcPts val="0"/>
                </a:spcBef>
                <a:spcAft>
                  <a:spcPts val="0"/>
                </a:spcAft>
                <a:defRPr/>
              </a:pPr>
              <a:r>
                <a:rPr lang="en-US" sz="16600" dirty="0" smtClean="0">
                  <a:solidFill>
                    <a:srgbClr val="C00000"/>
                  </a:solidFill>
                  <a:latin typeface="Arial" pitchFamily="34" charset="0"/>
                  <a:cs typeface="Arial" pitchFamily="34" charset="0"/>
                </a:rPr>
                <a:t>2</a:t>
              </a:r>
              <a:endParaRPr lang="en-IN" sz="34400" dirty="0">
                <a:solidFill>
                  <a:srgbClr val="C00000"/>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IRAC</a:t>
            </a:r>
            <a:br>
              <a:rPr lang="en-IN" dirty="0" smtClean="0"/>
            </a:br>
            <a:r>
              <a:rPr lang="en-IN" dirty="0" smtClean="0"/>
              <a:t>Issue-Rule-Application-Conclusion</a:t>
            </a:r>
            <a:endParaRPr lang="en-IN" dirty="0"/>
          </a:p>
        </p:txBody>
      </p:sp>
      <p:sp>
        <p:nvSpPr>
          <p:cNvPr id="3" name="Content Placeholder 2"/>
          <p:cNvSpPr>
            <a:spLocks noGrp="1"/>
          </p:cNvSpPr>
          <p:nvPr>
            <p:ph sz="quarter" idx="1"/>
          </p:nvPr>
        </p:nvSpPr>
        <p:spPr>
          <a:xfrm>
            <a:off x="107504" y="1340768"/>
            <a:ext cx="8856984" cy="5544616"/>
          </a:xfrm>
        </p:spPr>
        <p:txBody>
          <a:bodyPr>
            <a:normAutofit fontScale="25000" lnSpcReduction="20000"/>
          </a:bodyPr>
          <a:lstStyle/>
          <a:p>
            <a:pPr marL="896938" indent="-896938" algn="just">
              <a:buNone/>
            </a:pPr>
            <a:endParaRPr lang="en-IN" sz="4200" dirty="0" smtClean="0"/>
          </a:p>
          <a:p>
            <a:pPr marL="896938" indent="-896938" algn="just">
              <a:buNone/>
            </a:pPr>
            <a:r>
              <a:rPr lang="en-IN" sz="9600" b="1" dirty="0" smtClean="0">
                <a:solidFill>
                  <a:schemeClr val="accent2"/>
                </a:solidFill>
              </a:rPr>
              <a:t>STEP-5</a:t>
            </a:r>
            <a:r>
              <a:rPr lang="en-IN" sz="8400" dirty="0" smtClean="0"/>
              <a:t>: </a:t>
            </a:r>
            <a:r>
              <a:rPr lang="en-IN" sz="8400" b="1" dirty="0" smtClean="0"/>
              <a:t>Issue</a:t>
            </a:r>
            <a:r>
              <a:rPr lang="en-IN" sz="8400" dirty="0" smtClean="0"/>
              <a:t> </a:t>
            </a:r>
            <a:r>
              <a:rPr lang="en-IN" sz="8400" dirty="0"/>
              <a:t>means identification of the problem that is giving rise to a legal </a:t>
            </a:r>
            <a:r>
              <a:rPr lang="en-IN" sz="8400" dirty="0" smtClean="0"/>
              <a:t>claim.</a:t>
            </a:r>
          </a:p>
          <a:p>
            <a:pPr marL="1076325" indent="-269875" algn="just">
              <a:buFont typeface="Wingdings" pitchFamily="2" charset="2"/>
              <a:buChar char="ü"/>
            </a:pPr>
            <a:r>
              <a:rPr lang="en-IN" sz="8400" dirty="0" smtClean="0"/>
              <a:t> Identifying </a:t>
            </a:r>
            <a:r>
              <a:rPr lang="en-IN" sz="8400" dirty="0"/>
              <a:t>the </a:t>
            </a:r>
            <a:r>
              <a:rPr lang="en-IN" sz="8400" dirty="0" smtClean="0"/>
              <a:t>main dispute and other disputes, if any</a:t>
            </a:r>
          </a:p>
          <a:p>
            <a:pPr marL="1344613" indent="0" algn="just">
              <a:buFont typeface="Wingdings" pitchFamily="2" charset="2"/>
              <a:buChar char="ü"/>
            </a:pPr>
            <a:endParaRPr lang="en-IN" sz="4000" dirty="0" smtClean="0"/>
          </a:p>
          <a:p>
            <a:pPr marL="985838" indent="-985838" algn="just">
              <a:buNone/>
            </a:pPr>
            <a:r>
              <a:rPr lang="en-IN" sz="9600" b="1" dirty="0" smtClean="0">
                <a:solidFill>
                  <a:schemeClr val="accent1">
                    <a:lumMod val="75000"/>
                  </a:schemeClr>
                </a:solidFill>
              </a:rPr>
              <a:t>STEP-6</a:t>
            </a:r>
            <a:r>
              <a:rPr lang="en-IN" sz="8400" dirty="0" smtClean="0"/>
              <a:t>: </a:t>
            </a:r>
            <a:r>
              <a:rPr lang="en-IN" sz="8400" b="1" dirty="0"/>
              <a:t>Rule</a:t>
            </a:r>
            <a:r>
              <a:rPr lang="en-IN" sz="8400" dirty="0"/>
              <a:t> means the rule of law or rules that are applicable in this case. </a:t>
            </a:r>
            <a:endParaRPr lang="en-IN" sz="8400" dirty="0" smtClean="0"/>
          </a:p>
          <a:p>
            <a:pPr marL="1076325" indent="-269875" algn="just">
              <a:buFont typeface="Wingdings" pitchFamily="2" charset="2"/>
              <a:buChar char="ü"/>
            </a:pPr>
            <a:r>
              <a:rPr lang="en-IN" sz="8400" dirty="0" smtClean="0"/>
              <a:t>Research &amp; Identify the legal provisions applicable to the facts of the case</a:t>
            </a:r>
          </a:p>
          <a:p>
            <a:pPr marL="1344613" indent="0" algn="just">
              <a:buFont typeface="Wingdings" pitchFamily="2" charset="2"/>
              <a:buChar char="ü"/>
            </a:pPr>
            <a:endParaRPr lang="en-IN" sz="4000" dirty="0"/>
          </a:p>
          <a:p>
            <a:pPr marL="896938" indent="-896938" algn="just">
              <a:buNone/>
            </a:pPr>
            <a:r>
              <a:rPr lang="en-IN" sz="9600" b="1" dirty="0" smtClean="0">
                <a:solidFill>
                  <a:schemeClr val="accent2"/>
                </a:solidFill>
              </a:rPr>
              <a:t>STEP-7</a:t>
            </a:r>
            <a:r>
              <a:rPr lang="en-IN" sz="8400" dirty="0" smtClean="0"/>
              <a:t>: </a:t>
            </a:r>
            <a:r>
              <a:rPr lang="en-IN" sz="8400" b="1" dirty="0" smtClean="0"/>
              <a:t>Application</a:t>
            </a:r>
            <a:r>
              <a:rPr lang="en-IN" sz="8400" dirty="0" smtClean="0"/>
              <a:t> </a:t>
            </a:r>
            <a:r>
              <a:rPr lang="en-IN" sz="8400" dirty="0"/>
              <a:t>is the stage at which you apply the issue to the rule, and assess where you stand. </a:t>
            </a:r>
            <a:endParaRPr lang="en-IN" sz="8400" dirty="0" smtClean="0"/>
          </a:p>
          <a:p>
            <a:pPr marL="896938" indent="-90488" algn="just">
              <a:buFont typeface="Wingdings" pitchFamily="2" charset="2"/>
              <a:buChar char="ü"/>
            </a:pPr>
            <a:r>
              <a:rPr lang="en-IN" sz="8400" dirty="0"/>
              <a:t> </a:t>
            </a:r>
            <a:r>
              <a:rPr lang="en-IN" sz="8400" dirty="0" smtClean="0"/>
              <a:t>Read the legal provisions very carefully</a:t>
            </a:r>
          </a:p>
          <a:p>
            <a:pPr marL="896938" indent="-90488" algn="just">
              <a:buFont typeface="Wingdings" pitchFamily="2" charset="2"/>
              <a:buChar char="ü"/>
            </a:pPr>
            <a:r>
              <a:rPr lang="en-IN" sz="8400" dirty="0"/>
              <a:t> </a:t>
            </a:r>
            <a:r>
              <a:rPr lang="en-IN" sz="8400" dirty="0" smtClean="0"/>
              <a:t>Apply the legal provisions to the issue/s in question</a:t>
            </a:r>
          </a:p>
          <a:p>
            <a:pPr marL="896938" indent="0" algn="just">
              <a:buFont typeface="Wingdings" pitchFamily="2" charset="2"/>
              <a:buChar char="ü"/>
            </a:pPr>
            <a:endParaRPr lang="en-IN" sz="4000" dirty="0" smtClean="0"/>
          </a:p>
          <a:p>
            <a:pPr marL="896938" indent="-896938" algn="just">
              <a:buNone/>
            </a:pPr>
            <a:r>
              <a:rPr lang="en-IN" sz="9600" b="1" dirty="0" smtClean="0">
                <a:solidFill>
                  <a:schemeClr val="accent1">
                    <a:lumMod val="75000"/>
                  </a:schemeClr>
                </a:solidFill>
              </a:rPr>
              <a:t>STEP-8</a:t>
            </a:r>
            <a:r>
              <a:rPr lang="en-IN" sz="8400" dirty="0" smtClean="0"/>
              <a:t>: </a:t>
            </a:r>
            <a:r>
              <a:rPr lang="en-IN" sz="8400" b="1" dirty="0" smtClean="0"/>
              <a:t>Conclusion</a:t>
            </a:r>
            <a:r>
              <a:rPr lang="en-IN" sz="8400" dirty="0" smtClean="0"/>
              <a:t> </a:t>
            </a:r>
            <a:r>
              <a:rPr lang="en-IN" sz="8400" dirty="0"/>
              <a:t>is the stage </a:t>
            </a:r>
            <a:r>
              <a:rPr lang="en-IN" sz="8400" dirty="0" smtClean="0"/>
              <a:t>where </a:t>
            </a:r>
            <a:r>
              <a:rPr lang="en-IN" sz="8400" dirty="0"/>
              <a:t>you determine the result of the application of the rule to the particular issue. </a:t>
            </a:r>
            <a:endParaRPr lang="en-IN" sz="8400" dirty="0" smtClean="0"/>
          </a:p>
          <a:p>
            <a:pPr marL="1076325" indent="-269875" algn="just">
              <a:buFont typeface="Wingdings" pitchFamily="2" charset="2"/>
              <a:buChar char="ü"/>
              <a:tabLst>
                <a:tab pos="1076325" algn="l"/>
              </a:tabLst>
            </a:pPr>
            <a:r>
              <a:rPr lang="en-IN" sz="8400" dirty="0" smtClean="0"/>
              <a:t>Clarity on facts and legal provisions, both, in support of your client and against your client</a:t>
            </a:r>
            <a:endParaRPr lang="en-IN" sz="8400" dirty="0"/>
          </a:p>
          <a:p>
            <a:pPr marL="1344613" indent="-1344613" algn="just">
              <a:buNone/>
            </a:pPr>
            <a:endParaRPr lang="en-IN" dirty="0"/>
          </a:p>
          <a:p>
            <a:pPr marL="1344613" indent="-1344613" algn="just">
              <a:buNone/>
            </a:pPr>
            <a:endParaRPr lang="en-IN" dirty="0"/>
          </a:p>
          <a:p>
            <a:pPr algn="just"/>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http://www.culturalheritagelaw.org/Resources/Pictures/iStock_000005201261Small.jpg"/>
          <p:cNvPicPr>
            <a:picLocks noChangeAspect="1" noChangeArrowheads="1"/>
          </p:cNvPicPr>
          <p:nvPr/>
        </p:nvPicPr>
        <p:blipFill>
          <a:blip r:embed="rId2" cstate="print"/>
          <a:srcRect/>
          <a:stretch>
            <a:fillRect/>
          </a:stretch>
        </p:blipFill>
        <p:spPr bwMode="auto">
          <a:xfrm>
            <a:off x="-540568" y="0"/>
            <a:ext cx="10495187" cy="6858000"/>
          </a:xfrm>
          <a:prstGeom prst="rect">
            <a:avLst/>
          </a:prstGeom>
          <a:noFill/>
        </p:spPr>
      </p:pic>
      <p:grpSp>
        <p:nvGrpSpPr>
          <p:cNvPr id="3" name="Group 10"/>
          <p:cNvGrpSpPr>
            <a:grpSpLocks/>
          </p:cNvGrpSpPr>
          <p:nvPr/>
        </p:nvGrpSpPr>
        <p:grpSpPr bwMode="auto">
          <a:xfrm>
            <a:off x="-260222" y="-242872"/>
            <a:ext cx="9339458" cy="2646878"/>
            <a:chOff x="-195826" y="4581663"/>
            <a:chExt cx="9339826" cy="2645806"/>
          </a:xfrm>
        </p:grpSpPr>
        <p:sp>
          <p:nvSpPr>
            <p:cNvPr id="4" name="Rectangle 3"/>
            <p:cNvSpPr/>
            <p:nvPr/>
          </p:nvSpPr>
          <p:spPr>
            <a:xfrm>
              <a:off x="0" y="5358358"/>
              <a:ext cx="9144000" cy="1152128"/>
            </a:xfrm>
            <a:prstGeom prst="rect">
              <a:avLst/>
            </a:prstGeom>
            <a:gradFill flip="none" rotWithShape="1">
              <a:gsLst>
                <a:gs pos="31000">
                  <a:schemeClr val="tx2">
                    <a:lumMod val="50000"/>
                  </a:schemeClr>
                </a:gs>
                <a:gs pos="100000">
                  <a:schemeClr val="tx2">
                    <a:lumMod val="60000"/>
                    <a:lumOff val="40000"/>
                    <a:alpha val="50000"/>
                  </a:schemeClr>
                </a:gs>
                <a:gs pos="80000">
                  <a:schemeClr val="tx2">
                    <a:lumMod val="75000"/>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800" dirty="0">
                  <a:solidFill>
                    <a:schemeClr val="accent1">
                      <a:lumMod val="60000"/>
                      <a:lumOff val="40000"/>
                    </a:schemeClr>
                  </a:solidFill>
                </a:rPr>
                <a:t>	 </a:t>
              </a:r>
              <a:r>
                <a:rPr lang="en-US" sz="6000" dirty="0" smtClean="0">
                  <a:solidFill>
                    <a:schemeClr val="accent1">
                      <a:lumMod val="60000"/>
                      <a:lumOff val="40000"/>
                    </a:schemeClr>
                  </a:solidFill>
                  <a:latin typeface="Arial Narrow" pitchFamily="34" charset="0"/>
                </a:rPr>
                <a:t>Material Sources of Law</a:t>
              </a:r>
              <a:endParaRPr lang="en-IN" sz="4800" dirty="0">
                <a:solidFill>
                  <a:schemeClr val="accent1">
                    <a:lumMod val="60000"/>
                    <a:lumOff val="40000"/>
                  </a:schemeClr>
                </a:solidFill>
                <a:latin typeface="Arial Narrow" pitchFamily="34" charset="0"/>
              </a:endParaRPr>
            </a:p>
          </p:txBody>
        </p:sp>
        <p:sp>
          <p:nvSpPr>
            <p:cNvPr id="5" name="TextBox 4"/>
            <p:cNvSpPr txBox="1"/>
            <p:nvPr/>
          </p:nvSpPr>
          <p:spPr>
            <a:xfrm rot="20991006">
              <a:off x="-195826" y="4581663"/>
              <a:ext cx="1369340" cy="2645806"/>
            </a:xfrm>
            <a:prstGeom prst="rect">
              <a:avLst/>
            </a:prstGeom>
            <a:noFill/>
          </p:spPr>
          <p:txBody>
            <a:bodyPr wrap="none">
              <a:spAutoFit/>
            </a:bodyPr>
            <a:lstStyle/>
            <a:p>
              <a:pPr fontAlgn="auto">
                <a:spcBef>
                  <a:spcPts val="0"/>
                </a:spcBef>
                <a:spcAft>
                  <a:spcPts val="0"/>
                </a:spcAft>
                <a:defRPr/>
              </a:pPr>
              <a:r>
                <a:rPr lang="en-US" sz="16600" dirty="0" smtClean="0">
                  <a:solidFill>
                    <a:srgbClr val="C00000"/>
                  </a:solidFill>
                  <a:latin typeface="Arial" pitchFamily="34" charset="0"/>
                  <a:cs typeface="Arial" pitchFamily="34" charset="0"/>
                </a:rPr>
                <a:t>3</a:t>
              </a:r>
              <a:endParaRPr lang="en-IN" sz="34400" dirty="0">
                <a:solidFill>
                  <a:srgbClr val="C00000"/>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PRIMARY &amp; SECONDARY </a:t>
            </a:r>
            <a:br>
              <a:rPr lang="en-IN" b="1" dirty="0" smtClean="0"/>
            </a:br>
            <a:r>
              <a:rPr lang="en-IN" b="1" dirty="0" smtClean="0"/>
              <a:t>SOURCES OF LAW</a:t>
            </a:r>
            <a:endParaRPr lang="en-IN" b="1" dirty="0"/>
          </a:p>
        </p:txBody>
      </p:sp>
      <p:sp>
        <p:nvSpPr>
          <p:cNvPr id="3" name="Content Placeholder 2"/>
          <p:cNvSpPr>
            <a:spLocks noGrp="1"/>
          </p:cNvSpPr>
          <p:nvPr>
            <p:ph sz="quarter" idx="1"/>
          </p:nvPr>
        </p:nvSpPr>
        <p:spPr>
          <a:xfrm>
            <a:off x="457200" y="1600200"/>
            <a:ext cx="8229600" cy="4997152"/>
          </a:xfrm>
        </p:spPr>
        <p:txBody>
          <a:bodyPr>
            <a:normAutofit/>
          </a:bodyPr>
          <a:lstStyle/>
          <a:p>
            <a:pPr algn="just"/>
            <a:r>
              <a:rPr lang="en-IN" b="1" dirty="0" smtClean="0">
                <a:solidFill>
                  <a:schemeClr val="accent2"/>
                </a:solidFill>
              </a:rPr>
              <a:t>Difference:</a:t>
            </a:r>
            <a:r>
              <a:rPr lang="en-IN" dirty="0" smtClean="0"/>
              <a:t> impact upon the binding nature and value of the source of law to the court</a:t>
            </a:r>
          </a:p>
          <a:p>
            <a:pPr algn="just"/>
            <a:r>
              <a:rPr lang="en-IN" b="1" dirty="0" smtClean="0">
                <a:solidFill>
                  <a:schemeClr val="accent2"/>
                </a:solidFill>
              </a:rPr>
              <a:t>Primary source </a:t>
            </a:r>
            <a:r>
              <a:rPr lang="en-IN" dirty="0" smtClean="0"/>
              <a:t>has mandatory or binding authority</a:t>
            </a:r>
          </a:p>
          <a:p>
            <a:pPr algn="just"/>
            <a:r>
              <a:rPr lang="en-IN" b="1" dirty="0" smtClean="0">
                <a:solidFill>
                  <a:schemeClr val="accent2"/>
                </a:solidFill>
              </a:rPr>
              <a:t>Secondary source</a:t>
            </a:r>
            <a:r>
              <a:rPr lang="en-IN" dirty="0" smtClean="0"/>
              <a:t> is not of mandatory authority, holds persuasive value, used in order to interpret and analyze the primary sources of law &amp; to advance an argument more forcefully</a:t>
            </a:r>
          </a:p>
          <a:p>
            <a:pPr algn="just"/>
            <a:r>
              <a:rPr lang="en-IN" dirty="0" smtClean="0"/>
              <a:t>Hierarchy in the use of sources – If unable to find a primary source, then ascertain secondary sources </a:t>
            </a:r>
          </a:p>
          <a:p>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smtClean="0"/>
              <a:t>What are Primary Sources of Law?</a:t>
            </a:r>
            <a:endParaRPr lang="en-IN" sz="4000" b="1" dirty="0"/>
          </a:p>
        </p:txBody>
      </p:sp>
      <p:sp>
        <p:nvSpPr>
          <p:cNvPr id="3" name="Content Placeholder 2"/>
          <p:cNvSpPr>
            <a:spLocks noGrp="1"/>
          </p:cNvSpPr>
          <p:nvPr>
            <p:ph sz="quarter" idx="1"/>
          </p:nvPr>
        </p:nvSpPr>
        <p:spPr>
          <a:xfrm>
            <a:off x="457200" y="1600200"/>
            <a:ext cx="8229600" cy="5257800"/>
          </a:xfrm>
        </p:spPr>
        <p:txBody>
          <a:bodyPr>
            <a:normAutofit/>
          </a:bodyPr>
          <a:lstStyle/>
          <a:p>
            <a:r>
              <a:rPr lang="en-IN" sz="2400" dirty="0" smtClean="0"/>
              <a:t>The Constitution</a:t>
            </a:r>
          </a:p>
          <a:p>
            <a:r>
              <a:rPr lang="en-IN" sz="2400" dirty="0" smtClean="0"/>
              <a:t>Statutes </a:t>
            </a:r>
          </a:p>
          <a:p>
            <a:pPr lvl="1"/>
            <a:r>
              <a:rPr lang="en-IN" sz="2000" dirty="0" smtClean="0"/>
              <a:t>Central legislations in Official Gazette of the GOI </a:t>
            </a:r>
          </a:p>
          <a:p>
            <a:pPr lvl="1"/>
            <a:r>
              <a:rPr lang="en-IN" sz="2000" dirty="0" smtClean="0"/>
              <a:t>State legislations in State Gazettes</a:t>
            </a:r>
          </a:p>
          <a:p>
            <a:pPr lvl="1"/>
            <a:r>
              <a:rPr lang="en-IN" sz="2000" dirty="0" smtClean="0"/>
              <a:t>Government websites</a:t>
            </a:r>
          </a:p>
          <a:p>
            <a:pPr lvl="1"/>
            <a:r>
              <a:rPr lang="en-IN" sz="2000" dirty="0" smtClean="0"/>
              <a:t>Bare Acts, Manuals</a:t>
            </a:r>
            <a:endParaRPr lang="en-IN" sz="1400" dirty="0" smtClean="0"/>
          </a:p>
          <a:p>
            <a:r>
              <a:rPr lang="en-IN" sz="2400" dirty="0" smtClean="0"/>
              <a:t>Judgments decided by courts </a:t>
            </a:r>
          </a:p>
          <a:p>
            <a:pPr>
              <a:buNone/>
            </a:pPr>
            <a:r>
              <a:rPr lang="en-IN" sz="2400" dirty="0" smtClean="0"/>
              <a:t>	(</a:t>
            </a:r>
            <a:r>
              <a:rPr lang="en-IN" sz="2400" i="1" dirty="0" smtClean="0"/>
              <a:t>Stare </a:t>
            </a:r>
            <a:r>
              <a:rPr lang="en-IN" sz="2400" i="1" dirty="0" err="1" smtClean="0"/>
              <a:t>Decisis</a:t>
            </a:r>
            <a:r>
              <a:rPr lang="en-IN" sz="2400" dirty="0" smtClean="0"/>
              <a:t> and Precedent Value)</a:t>
            </a:r>
          </a:p>
        </p:txBody>
      </p:sp>
      <p:pic>
        <p:nvPicPr>
          <p:cNvPr id="22530" name="Picture 2" descr="http://img5a.flixcart.com/image/book/9/0/8/the-constitution-of-india-400x400-imadjkgbjnvhjfgk.jpeg"/>
          <p:cNvPicPr>
            <a:picLocks noChangeAspect="1" noChangeArrowheads="1"/>
          </p:cNvPicPr>
          <p:nvPr/>
        </p:nvPicPr>
        <p:blipFill>
          <a:blip r:embed="rId2" cstate="print"/>
          <a:srcRect t="11455"/>
          <a:stretch>
            <a:fillRect/>
          </a:stretch>
        </p:blipFill>
        <p:spPr bwMode="auto">
          <a:xfrm>
            <a:off x="7863160" y="1484785"/>
            <a:ext cx="1280840" cy="1800199"/>
          </a:xfrm>
          <a:prstGeom prst="rect">
            <a:avLst/>
          </a:prstGeom>
          <a:ln>
            <a:noFill/>
          </a:ln>
          <a:effectLst>
            <a:outerShdw blurRad="190500" algn="tl" rotWithShape="0">
              <a:srgbClr val="000000">
                <a:alpha val="70000"/>
              </a:srgbClr>
            </a:outerShdw>
          </a:effectLst>
        </p:spPr>
      </p:pic>
      <p:pic>
        <p:nvPicPr>
          <p:cNvPr id="22534" name="Picture 6" descr="http://nimanashik.weebly.com/uploads/9/2/9/4/9294429/6202232_orig.jpg"/>
          <p:cNvPicPr>
            <a:picLocks noChangeAspect="1" noChangeArrowheads="1"/>
          </p:cNvPicPr>
          <p:nvPr/>
        </p:nvPicPr>
        <p:blipFill>
          <a:blip r:embed="rId3" cstate="print"/>
          <a:srcRect/>
          <a:stretch>
            <a:fillRect/>
          </a:stretch>
        </p:blipFill>
        <p:spPr bwMode="auto">
          <a:xfrm>
            <a:off x="5580112" y="1484785"/>
            <a:ext cx="2232248" cy="808228"/>
          </a:xfrm>
          <a:prstGeom prst="rect">
            <a:avLst/>
          </a:prstGeom>
          <a:ln>
            <a:noFill/>
          </a:ln>
          <a:effectLst>
            <a:outerShdw blurRad="190500" algn="tl" rotWithShape="0">
              <a:srgbClr val="000000">
                <a:alpha val="70000"/>
              </a:srgbClr>
            </a:outerShdw>
          </a:effectLst>
        </p:spPr>
      </p:pic>
      <p:sp>
        <p:nvSpPr>
          <p:cNvPr id="22536" name="AutoShape 8" descr="http://upload.wikimedia.org/wikipedia/commons/thumb/9/9c/PLD_Publishers.jpg/1920px-PLD_Publisher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2538" name="Picture 10" descr="http://www.lawbookexchange.com/images/55975.JPG"/>
          <p:cNvPicPr>
            <a:picLocks noChangeAspect="1" noChangeArrowheads="1"/>
          </p:cNvPicPr>
          <p:nvPr/>
        </p:nvPicPr>
        <p:blipFill>
          <a:blip r:embed="rId4" cstate="print"/>
          <a:srcRect l="2287" t="9590" r="2297" b="55248"/>
          <a:stretch>
            <a:fillRect/>
          </a:stretch>
        </p:blipFill>
        <p:spPr bwMode="auto">
          <a:xfrm>
            <a:off x="35496" y="5229200"/>
            <a:ext cx="9036495" cy="1584176"/>
          </a:xfrm>
          <a:prstGeom prst="rect">
            <a:avLst/>
          </a:prstGeom>
          <a:ln>
            <a:noFill/>
          </a:ln>
          <a:effectLst>
            <a:outerShdw blurRad="190500" algn="tl" rotWithShape="0">
              <a:srgbClr val="000000">
                <a:alpha val="70000"/>
              </a:srgbClr>
            </a:outerShdw>
          </a:effectLst>
        </p:spPr>
      </p:pic>
      <p:pic>
        <p:nvPicPr>
          <p:cNvPr id="22540" name="Picture 12" descr="http://unilawbooks.com/THUMB/bare.jpg"/>
          <p:cNvPicPr>
            <a:picLocks noChangeAspect="1" noChangeArrowheads="1"/>
          </p:cNvPicPr>
          <p:nvPr/>
        </p:nvPicPr>
        <p:blipFill>
          <a:blip r:embed="rId5" cstate="print"/>
          <a:srcRect/>
          <a:stretch>
            <a:fillRect/>
          </a:stretch>
        </p:blipFill>
        <p:spPr bwMode="auto">
          <a:xfrm>
            <a:off x="7884368" y="3314558"/>
            <a:ext cx="1259632" cy="191464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smtClean="0"/>
              <a:t>What are Secondary Sources of Law?</a:t>
            </a:r>
            <a:endParaRPr lang="en-IN" sz="4000" b="1" dirty="0"/>
          </a:p>
        </p:txBody>
      </p:sp>
      <p:sp>
        <p:nvSpPr>
          <p:cNvPr id="3" name="Content Placeholder 2"/>
          <p:cNvSpPr>
            <a:spLocks noGrp="1"/>
          </p:cNvSpPr>
          <p:nvPr>
            <p:ph sz="quarter" idx="1"/>
          </p:nvPr>
        </p:nvSpPr>
        <p:spPr>
          <a:xfrm>
            <a:off x="251520" y="1196752"/>
            <a:ext cx="8640960" cy="5472608"/>
          </a:xfrm>
        </p:spPr>
        <p:txBody>
          <a:bodyPr>
            <a:noAutofit/>
          </a:bodyPr>
          <a:lstStyle/>
          <a:p>
            <a:pPr algn="just">
              <a:buFont typeface="Wingdings" pitchFamily="2" charset="2"/>
              <a:buChar char="q"/>
            </a:pPr>
            <a:endParaRPr lang="en-US" sz="1450" b="1" dirty="0" smtClean="0"/>
          </a:p>
          <a:p>
            <a:pPr algn="just">
              <a:buFont typeface="Wingdings" pitchFamily="2" charset="2"/>
              <a:buChar char="q"/>
            </a:pPr>
            <a:r>
              <a:rPr lang="en-US" sz="1600" b="1" dirty="0" smtClean="0"/>
              <a:t>Commentaries on specific laws</a:t>
            </a:r>
            <a:endParaRPr lang="en-IN" sz="1600" dirty="0" smtClean="0"/>
          </a:p>
          <a:p>
            <a:pPr algn="just">
              <a:buFont typeface="Wingdings" pitchFamily="2" charset="2"/>
              <a:buChar char="q"/>
            </a:pPr>
            <a:r>
              <a:rPr lang="en-IN" sz="1600" b="1" dirty="0" smtClean="0"/>
              <a:t>International Treaties</a:t>
            </a:r>
          </a:p>
          <a:p>
            <a:pPr algn="just">
              <a:buFont typeface="Wingdings" pitchFamily="2" charset="2"/>
              <a:buChar char="q"/>
            </a:pPr>
            <a:r>
              <a:rPr lang="en-US" sz="1600" b="1" dirty="0" smtClean="0"/>
              <a:t>Academic Journals – Indian &amp; Foreign</a:t>
            </a:r>
            <a:endParaRPr lang="en-IN" sz="1600" b="1" dirty="0" smtClean="0"/>
          </a:p>
          <a:p>
            <a:pPr marL="319088" indent="-319088" algn="just">
              <a:buFont typeface="Wingdings" pitchFamily="2" charset="2"/>
              <a:buChar char="q"/>
            </a:pPr>
            <a:r>
              <a:rPr lang="en-IN" sz="1600" b="1" dirty="0" smtClean="0"/>
              <a:t>Digests, Treatises, Books</a:t>
            </a:r>
          </a:p>
          <a:p>
            <a:pPr marL="319088" indent="-319088" algn="just">
              <a:buFont typeface="Wingdings" pitchFamily="2" charset="2"/>
              <a:buChar char="q"/>
            </a:pPr>
            <a:r>
              <a:rPr lang="en-US" sz="1600" b="1" dirty="0" smtClean="0"/>
              <a:t>Reports</a:t>
            </a:r>
            <a:r>
              <a:rPr lang="en-IN" sz="1600" dirty="0" smtClean="0"/>
              <a:t> - </a:t>
            </a:r>
            <a:r>
              <a:rPr lang="en-US" sz="1600" dirty="0" smtClean="0"/>
              <a:t>Law Commission Reports; Committee/Commission Reports; Annual Reports; Parliamentary 	     Committee Reports</a:t>
            </a:r>
            <a:r>
              <a:rPr lang="en-IN" sz="1600" dirty="0" smtClean="0"/>
              <a:t> - </a:t>
            </a:r>
            <a:r>
              <a:rPr lang="en-US" sz="1600" dirty="0" smtClean="0"/>
              <a:t>Joint Committee</a:t>
            </a:r>
            <a:r>
              <a:rPr lang="en-IN" sz="1600" dirty="0" smtClean="0"/>
              <a:t>, </a:t>
            </a:r>
            <a:r>
              <a:rPr lang="en-US" sz="1600" dirty="0" smtClean="0"/>
              <a:t>Select Committee</a:t>
            </a:r>
            <a:r>
              <a:rPr lang="en-IN" sz="1600" dirty="0" smtClean="0"/>
              <a:t> &amp; </a:t>
            </a:r>
            <a:r>
              <a:rPr lang="en-US" sz="1600" dirty="0" smtClean="0"/>
              <a:t>Standing Committee</a:t>
            </a:r>
          </a:p>
          <a:p>
            <a:pPr>
              <a:buFont typeface="Wingdings" pitchFamily="2" charset="2"/>
              <a:buChar char="q"/>
            </a:pPr>
            <a:r>
              <a:rPr lang="en-US" sz="1600" b="1" dirty="0" smtClean="0"/>
              <a:t>Parliamentary Debates</a:t>
            </a:r>
            <a:r>
              <a:rPr lang="en-IN" sz="1600" dirty="0" smtClean="0"/>
              <a:t> - </a:t>
            </a:r>
            <a:r>
              <a:rPr lang="en-US" sz="1600" dirty="0" smtClean="0"/>
              <a:t>Constituent Assembly Debates; </a:t>
            </a:r>
            <a:r>
              <a:rPr lang="en-US" sz="1600" dirty="0" err="1" smtClean="0"/>
              <a:t>Lok</a:t>
            </a:r>
            <a:r>
              <a:rPr lang="en-US" sz="1600" dirty="0" smtClean="0"/>
              <a:t> </a:t>
            </a:r>
            <a:r>
              <a:rPr lang="en-US" sz="1600" dirty="0" err="1" smtClean="0"/>
              <a:t>Sabha</a:t>
            </a:r>
            <a:r>
              <a:rPr lang="en-US" sz="1600" dirty="0" smtClean="0"/>
              <a:t> Debates; </a:t>
            </a:r>
            <a:r>
              <a:rPr lang="en-US" sz="1600" dirty="0" err="1" smtClean="0"/>
              <a:t>Rajya</a:t>
            </a:r>
            <a:r>
              <a:rPr lang="en-US" sz="1600" dirty="0" smtClean="0"/>
              <a:t> </a:t>
            </a:r>
            <a:r>
              <a:rPr lang="en-US" sz="1600" dirty="0" err="1" smtClean="0"/>
              <a:t>Sabha</a:t>
            </a:r>
            <a:r>
              <a:rPr lang="en-US" sz="1600" dirty="0" smtClean="0"/>
              <a:t> Debates</a:t>
            </a:r>
            <a:endParaRPr lang="en-IN" sz="1600" dirty="0" smtClean="0"/>
          </a:p>
          <a:p>
            <a:pPr>
              <a:buFont typeface="Wingdings" pitchFamily="2" charset="2"/>
              <a:buChar char="q"/>
            </a:pPr>
            <a:r>
              <a:rPr lang="en-US" sz="1600" b="1" dirty="0" smtClean="0"/>
              <a:t>Parliamentary Bills - </a:t>
            </a:r>
            <a:r>
              <a:rPr lang="en-US" sz="1600" dirty="0" err="1" smtClean="0"/>
              <a:t>Lok</a:t>
            </a:r>
            <a:r>
              <a:rPr lang="en-US" sz="1600" dirty="0" smtClean="0"/>
              <a:t> </a:t>
            </a:r>
            <a:r>
              <a:rPr lang="en-US" sz="1600" dirty="0" err="1" smtClean="0"/>
              <a:t>Sabha</a:t>
            </a:r>
            <a:r>
              <a:rPr lang="en-US" sz="1600" dirty="0" smtClean="0"/>
              <a:t> Bills; </a:t>
            </a:r>
            <a:r>
              <a:rPr lang="en-US" sz="1600" dirty="0" err="1" smtClean="0"/>
              <a:t>Rajya</a:t>
            </a:r>
            <a:r>
              <a:rPr lang="en-US" sz="1600" dirty="0" smtClean="0"/>
              <a:t> </a:t>
            </a:r>
            <a:r>
              <a:rPr lang="en-US" sz="1600" dirty="0" err="1" smtClean="0"/>
              <a:t>Sabha</a:t>
            </a:r>
            <a:r>
              <a:rPr lang="en-US" sz="1600" dirty="0" smtClean="0"/>
              <a:t> Bills; State Legislature Bills</a:t>
            </a:r>
          </a:p>
          <a:p>
            <a:pPr>
              <a:buFont typeface="Wingdings" pitchFamily="2" charset="2"/>
              <a:buChar char="q"/>
            </a:pPr>
            <a:r>
              <a:rPr lang="en-US" sz="1600" b="1" dirty="0" smtClean="0"/>
              <a:t>Legal Dictionaries/Law Lexicons</a:t>
            </a:r>
            <a:endParaRPr lang="en-IN" sz="1600" dirty="0" smtClean="0"/>
          </a:p>
          <a:p>
            <a:pPr>
              <a:buFont typeface="Wingdings" pitchFamily="2" charset="2"/>
              <a:buChar char="q"/>
            </a:pPr>
            <a:r>
              <a:rPr lang="en-US" sz="1600" b="1" dirty="0" smtClean="0"/>
              <a:t>Legal encyclopedic works</a:t>
            </a:r>
            <a:r>
              <a:rPr lang="en-US" sz="1600" dirty="0" smtClean="0"/>
              <a:t> – </a:t>
            </a:r>
            <a:r>
              <a:rPr lang="en-US" sz="1600" dirty="0" err="1" smtClean="0"/>
              <a:t>eg</a:t>
            </a:r>
            <a:r>
              <a:rPr lang="en-US" sz="1600" dirty="0" smtClean="0"/>
              <a:t>. American jurisprudence, corpus </a:t>
            </a:r>
            <a:r>
              <a:rPr lang="en-US" sz="1600" dirty="0" err="1" smtClean="0"/>
              <a:t>juris</a:t>
            </a:r>
            <a:r>
              <a:rPr lang="en-US" sz="1600" dirty="0" smtClean="0"/>
              <a:t> </a:t>
            </a:r>
            <a:r>
              <a:rPr lang="en-US" sz="1600" dirty="0" err="1" smtClean="0"/>
              <a:t>secundum</a:t>
            </a:r>
            <a:r>
              <a:rPr lang="en-US" sz="1600" dirty="0" smtClean="0"/>
              <a:t>, </a:t>
            </a:r>
            <a:r>
              <a:rPr lang="en-US" sz="1600" dirty="0" err="1" smtClean="0"/>
              <a:t>Halsbury</a:t>
            </a:r>
            <a:r>
              <a:rPr lang="en-US" sz="1600" dirty="0" smtClean="0"/>
              <a:t> law of England, and </a:t>
            </a:r>
            <a:r>
              <a:rPr lang="en-US" sz="1600" dirty="0" err="1" smtClean="0"/>
              <a:t>Halsbury</a:t>
            </a:r>
            <a:r>
              <a:rPr lang="en-US" sz="1600" dirty="0" smtClean="0"/>
              <a:t> laws of India</a:t>
            </a:r>
          </a:p>
          <a:p>
            <a:pPr marL="358775" lvl="2" indent="-358775">
              <a:buNone/>
            </a:pPr>
            <a:endParaRPr lang="en-IN" sz="1450" dirty="0" smtClean="0"/>
          </a:p>
          <a:p>
            <a:pPr algn="just"/>
            <a:endParaRPr lang="en-IN" sz="1450" dirty="0" smtClean="0"/>
          </a:p>
          <a:p>
            <a:endParaRPr lang="en-IN" sz="1450" dirty="0"/>
          </a:p>
        </p:txBody>
      </p:sp>
      <p:pic>
        <p:nvPicPr>
          <p:cNvPr id="21506" name="Picture 2" descr="http://delhilawhouse.com/Products/admin/product/upload/Law%20of%20evidence.jpg"/>
          <p:cNvPicPr>
            <a:picLocks noChangeAspect="1" noChangeArrowheads="1"/>
          </p:cNvPicPr>
          <p:nvPr/>
        </p:nvPicPr>
        <p:blipFill>
          <a:blip r:embed="rId2" cstate="print"/>
          <a:srcRect/>
          <a:stretch>
            <a:fillRect/>
          </a:stretch>
        </p:blipFill>
        <p:spPr bwMode="auto">
          <a:xfrm>
            <a:off x="987930" y="5373216"/>
            <a:ext cx="870465" cy="1484784"/>
          </a:xfrm>
          <a:prstGeom prst="rect">
            <a:avLst/>
          </a:prstGeom>
          <a:noFill/>
        </p:spPr>
      </p:pic>
      <p:pic>
        <p:nvPicPr>
          <p:cNvPr id="21508" name="Picture 4" descr="http://cdn1.bigcommerce.com/server4700/95a23/products/45066/images/123388/91256472__07519.1363697452.1280.1280.jpg?c=2"/>
          <p:cNvPicPr>
            <a:picLocks noChangeAspect="1" noChangeArrowheads="1"/>
          </p:cNvPicPr>
          <p:nvPr/>
        </p:nvPicPr>
        <p:blipFill>
          <a:blip r:embed="rId3" cstate="print"/>
          <a:srcRect/>
          <a:stretch>
            <a:fillRect/>
          </a:stretch>
        </p:blipFill>
        <p:spPr bwMode="auto">
          <a:xfrm>
            <a:off x="0" y="5373216"/>
            <a:ext cx="951784" cy="1484784"/>
          </a:xfrm>
          <a:prstGeom prst="rect">
            <a:avLst/>
          </a:prstGeom>
          <a:noFill/>
        </p:spPr>
      </p:pic>
      <p:pic>
        <p:nvPicPr>
          <p:cNvPr id="21510" name="Picture 6" descr="http://3.imimg.com/data3/QP/AL/MY-9270848/apex-criminal-digest-vol-1-and-2-250x250.png"/>
          <p:cNvPicPr>
            <a:picLocks noChangeAspect="1" noChangeArrowheads="1"/>
          </p:cNvPicPr>
          <p:nvPr/>
        </p:nvPicPr>
        <p:blipFill>
          <a:blip r:embed="rId4" cstate="print"/>
          <a:srcRect l="30240" t="22527" r="30449" b="23042"/>
          <a:stretch>
            <a:fillRect/>
          </a:stretch>
        </p:blipFill>
        <p:spPr bwMode="auto">
          <a:xfrm>
            <a:off x="1915480" y="5373216"/>
            <a:ext cx="1072344" cy="1484784"/>
          </a:xfrm>
          <a:prstGeom prst="rect">
            <a:avLst/>
          </a:prstGeom>
          <a:noFill/>
        </p:spPr>
      </p:pic>
      <p:pic>
        <p:nvPicPr>
          <p:cNvPr id="21512" name="Picture 8" descr="http://3.bp.blogspot.com/-lCl6YQ-vtzQ/Tmec4Nz65HI/AAAAAAAAHcQ/sklPd4aIoPY/s1600/Lawcommission+logo.jpg"/>
          <p:cNvPicPr>
            <a:picLocks noChangeAspect="1" noChangeArrowheads="1"/>
          </p:cNvPicPr>
          <p:nvPr/>
        </p:nvPicPr>
        <p:blipFill>
          <a:blip r:embed="rId5" cstate="print"/>
          <a:srcRect/>
          <a:stretch>
            <a:fillRect/>
          </a:stretch>
        </p:blipFill>
        <p:spPr bwMode="auto">
          <a:xfrm>
            <a:off x="2987824" y="5408625"/>
            <a:ext cx="3024336" cy="468647"/>
          </a:xfrm>
          <a:prstGeom prst="rect">
            <a:avLst/>
          </a:prstGeom>
          <a:noFill/>
        </p:spPr>
      </p:pic>
      <p:pic>
        <p:nvPicPr>
          <p:cNvPr id="21514" name="Picture 10" descr="http://aulalibrary365.files.wordpress.com/2012/04/black.jpg"/>
          <p:cNvPicPr>
            <a:picLocks noChangeAspect="1" noChangeArrowheads="1"/>
          </p:cNvPicPr>
          <p:nvPr/>
        </p:nvPicPr>
        <p:blipFill>
          <a:blip r:embed="rId6" cstate="print"/>
          <a:srcRect/>
          <a:stretch>
            <a:fillRect/>
          </a:stretch>
        </p:blipFill>
        <p:spPr bwMode="auto">
          <a:xfrm>
            <a:off x="8100392" y="5369817"/>
            <a:ext cx="1043607" cy="1488183"/>
          </a:xfrm>
          <a:prstGeom prst="rect">
            <a:avLst/>
          </a:prstGeom>
          <a:noFill/>
        </p:spPr>
      </p:pic>
      <p:pic>
        <p:nvPicPr>
          <p:cNvPr id="21516" name="Picture 12" descr="http://www.bigbookshop.com/imgbkshp/encyclopaedic-law-lexicon-in-4-vols/400-400/64/bbs_6164.jpg"/>
          <p:cNvPicPr>
            <a:picLocks noChangeAspect="1" noChangeArrowheads="1"/>
          </p:cNvPicPr>
          <p:nvPr/>
        </p:nvPicPr>
        <p:blipFill>
          <a:blip r:embed="rId7" cstate="print"/>
          <a:srcRect/>
          <a:stretch>
            <a:fillRect/>
          </a:stretch>
        </p:blipFill>
        <p:spPr bwMode="auto">
          <a:xfrm>
            <a:off x="7007024" y="5390392"/>
            <a:ext cx="1093368" cy="1467608"/>
          </a:xfrm>
          <a:prstGeom prst="rect">
            <a:avLst/>
          </a:prstGeom>
          <a:noFill/>
        </p:spPr>
      </p:pic>
      <p:pic>
        <p:nvPicPr>
          <p:cNvPr id="21520" name="Picture 16" descr="http://a465.g.akamai.net/f/465/1984/1d/www.ingentaconnect.com/images/journal-logos/els/00472352.gif"/>
          <p:cNvPicPr>
            <a:picLocks noChangeAspect="1" noChangeArrowheads="1"/>
          </p:cNvPicPr>
          <p:nvPr/>
        </p:nvPicPr>
        <p:blipFill>
          <a:blip r:embed="rId8" cstate="print"/>
          <a:srcRect/>
          <a:stretch>
            <a:fillRect/>
          </a:stretch>
        </p:blipFill>
        <p:spPr bwMode="auto">
          <a:xfrm>
            <a:off x="6012160" y="5391149"/>
            <a:ext cx="971550" cy="1466851"/>
          </a:xfrm>
          <a:prstGeom prst="rect">
            <a:avLst/>
          </a:prstGeom>
          <a:noFill/>
        </p:spPr>
      </p:pic>
      <p:pic>
        <p:nvPicPr>
          <p:cNvPr id="21522" name="Picture 18" descr="http://static.ibnlive.in.com/ibnlive/pix/sitepix/01_2013/justice-verma-committee-report-230112_338x225.jpg"/>
          <p:cNvPicPr>
            <a:picLocks noChangeAspect="1" noChangeArrowheads="1"/>
          </p:cNvPicPr>
          <p:nvPr/>
        </p:nvPicPr>
        <p:blipFill>
          <a:blip r:embed="rId9" cstate="print"/>
          <a:srcRect l="1607" t="8584" b="14159"/>
          <a:stretch>
            <a:fillRect/>
          </a:stretch>
        </p:blipFill>
        <p:spPr bwMode="auto">
          <a:xfrm>
            <a:off x="2987824" y="5849888"/>
            <a:ext cx="3024336" cy="100811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1391</TotalTime>
  <Words>1612</Words>
  <Application>Microsoft Office PowerPoint</Application>
  <PresentationFormat>On-screen Show (4:3)</PresentationFormat>
  <Paragraphs>386</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 CENA</vt:lpstr>
      <vt:lpstr>Arial</vt:lpstr>
      <vt:lpstr>Arial Narrow</vt:lpstr>
      <vt:lpstr>Calibri</vt:lpstr>
      <vt:lpstr>Mangal</vt:lpstr>
      <vt:lpstr>Times New Roman</vt:lpstr>
      <vt:lpstr>Tw Cen MT</vt:lpstr>
      <vt:lpstr>Wingdings</vt:lpstr>
      <vt:lpstr>Wingdings 2</vt:lpstr>
      <vt:lpstr>Median</vt:lpstr>
      <vt:lpstr>PowerPoint Presentation</vt:lpstr>
      <vt:lpstr>PowerPoint Presentation</vt:lpstr>
      <vt:lpstr>FACT ANALYSIS STEPS INVOLVED</vt:lpstr>
      <vt:lpstr>PowerPoint Presentation</vt:lpstr>
      <vt:lpstr>IRAC Issue-Rule-Application-Conclusion</vt:lpstr>
      <vt:lpstr>PowerPoint Presentation</vt:lpstr>
      <vt:lpstr>PRIMARY &amp; SECONDARY  SOURCES OF LAW</vt:lpstr>
      <vt:lpstr>What are Primary Sources of Law?</vt:lpstr>
      <vt:lpstr>What are Secondary Sources of Law?</vt:lpstr>
      <vt:lpstr> IV. LIBRARY RESEARCH</vt:lpstr>
      <vt:lpstr>STEPS TO LIBRARY RESEARCH</vt:lpstr>
      <vt:lpstr>What do you need to research &amp; Where?</vt:lpstr>
      <vt:lpstr>LEGAL SOURCES</vt:lpstr>
      <vt:lpstr>LEGAL SOURCES</vt:lpstr>
      <vt:lpstr> CASE LAW RESEARCH</vt:lpstr>
      <vt:lpstr> Ratio Decidendi and Obiter Dictum </vt:lpstr>
      <vt:lpstr>PowerPoint Presentation</vt:lpstr>
      <vt:lpstr>LAW REPORTERS</vt:lpstr>
      <vt:lpstr>List Of Rajasthan Law Journal/Reporter</vt:lpstr>
      <vt:lpstr> How to read a citation? </vt:lpstr>
      <vt:lpstr>How to read a case?</vt:lpstr>
      <vt:lpstr> INTERNET RESEARCH</vt:lpstr>
      <vt:lpstr>SOURCES OF INTERNET RESEARCH</vt:lpstr>
      <vt:lpstr>SUPLIS (Database of Case Laws) </vt:lpstr>
      <vt:lpstr>SUPLIB (Database of Legal Articles)</vt:lpstr>
      <vt:lpstr>LEGISLATION INFORMATION SYSTEM</vt:lpstr>
      <vt:lpstr>Other Legal Websites</vt:lpstr>
      <vt:lpstr>Other Legal Websites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STEP BY STEP APPROACH TO LEGAL RESEARCH</dc:title>
  <dc:creator>Sugandha Mathur</dc:creator>
  <cp:lastModifiedBy>Kakoli Roy</cp:lastModifiedBy>
  <cp:revision>120</cp:revision>
  <dcterms:created xsi:type="dcterms:W3CDTF">2014-06-24T05:17:59Z</dcterms:created>
  <dcterms:modified xsi:type="dcterms:W3CDTF">2016-02-24T08:56:59Z</dcterms:modified>
</cp:coreProperties>
</file>