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9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0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1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2.xml" ContentType="application/vnd.openxmlformats-officedocument.presentationml.tag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3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14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5.xml" ContentType="application/vnd.openxmlformats-officedocument.presentationml.tag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gs/tag16.xml" ContentType="application/vnd.openxmlformats-officedocument.presentationml.tag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ags/tag17.xml" ContentType="application/vnd.openxmlformats-officedocument.presentationml.tag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ags/tag18.xml" ContentType="application/vnd.openxmlformats-officedocument.presentationml.tag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ags/tag19.xml" ContentType="application/vnd.openxmlformats-officedocument.presentationml.tag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68" r:id="rId2"/>
    <p:sldId id="353" r:id="rId3"/>
    <p:sldId id="264" r:id="rId4"/>
    <p:sldId id="305" r:id="rId5"/>
    <p:sldId id="306" r:id="rId6"/>
    <p:sldId id="289" r:id="rId7"/>
    <p:sldId id="314" r:id="rId8"/>
    <p:sldId id="315" r:id="rId9"/>
    <p:sldId id="31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54" r:id="rId18"/>
    <p:sldId id="269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2CC"/>
    <a:srgbClr val="FF00FF"/>
    <a:srgbClr val="66FF66"/>
    <a:srgbClr val="DEDDD9"/>
    <a:srgbClr val="FF3300"/>
    <a:srgbClr val="00CC00"/>
    <a:srgbClr val="00FF99"/>
    <a:srgbClr val="FF006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48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1.8739237306965893E-2"/>
                  <c:y val="-1.310614636985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7B-4584-9AB3-3234469B37EC}"/>
                </c:ext>
              </c:extLst>
            </c:dLbl>
            <c:dLbl>
              <c:idx val="1"/>
              <c:layout>
                <c:manualLayout>
                  <c:x val="1.6534621153205181E-2"/>
                  <c:y val="-7.6452520490823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7B-4584-9AB3-3234469B37EC}"/>
                </c:ext>
              </c:extLst>
            </c:dLbl>
            <c:dLbl>
              <c:idx val="2"/>
              <c:layout>
                <c:manualLayout>
                  <c:x val="1.9841545383846238E-2"/>
                  <c:y val="-7.6452520490823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7B-4584-9AB3-3234469B37EC}"/>
                </c:ext>
              </c:extLst>
            </c:dLbl>
            <c:dLbl>
              <c:idx val="3"/>
              <c:layout>
                <c:manualLayout>
                  <c:x val="1.4330004999444465E-2"/>
                  <c:y val="-5.679330093604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7B-4584-9AB3-3234469B37EC}"/>
                </c:ext>
              </c:extLst>
            </c:dLbl>
            <c:dLbl>
              <c:idx val="4"/>
              <c:layout>
                <c:manualLayout>
                  <c:x val="8.8184646150428134E-3"/>
                  <c:y val="-4.5871512294494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7B-4584-9AB3-3234469B37EC}"/>
                </c:ext>
              </c:extLst>
            </c:dLbl>
            <c:dLbl>
              <c:idx val="5"/>
              <c:layout>
                <c:manualLayout>
                  <c:x val="1.2125388845683732E-2"/>
                  <c:y val="-4.368715456618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7B-4584-9AB3-3234469B37EC}"/>
                </c:ext>
              </c:extLst>
            </c:dLbl>
            <c:dLbl>
              <c:idx val="6"/>
              <c:layout>
                <c:manualLayout>
                  <c:x val="2.6455393845128319E-2"/>
                  <c:y val="-3.7134081381257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7B-4584-9AB3-3234469B37EC}"/>
                </c:ext>
              </c:extLst>
            </c:dLbl>
            <c:dLbl>
              <c:idx val="7"/>
              <c:layout>
                <c:manualLayout>
                  <c:x val="1.9841545383846238E-2"/>
                  <c:y val="-3.2765365924638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7B-4584-9AB3-3234469B37EC}"/>
                </c:ext>
              </c:extLst>
            </c:dLbl>
            <c:dLbl>
              <c:idx val="8"/>
              <c:layout>
                <c:manualLayout>
                  <c:x val="1.7636929230085547E-2"/>
                  <c:y val="-3.0581008196329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07B-4584-9AB3-3234469B37EC}"/>
                </c:ext>
              </c:extLst>
            </c:dLbl>
            <c:dLbl>
              <c:idx val="9"/>
              <c:layout>
                <c:manualLayout>
                  <c:x val="2.2046161537606933E-2"/>
                  <c:y val="-2.839665046802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7B-4584-9AB3-3234469B37EC}"/>
                </c:ext>
              </c:extLst>
            </c:dLbl>
            <c:dLbl>
              <c:idx val="10"/>
              <c:layout>
                <c:manualLayout>
                  <c:x val="1.2125388845683814E-2"/>
                  <c:y val="-2.6212292739711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07B-4584-9AB3-3234469B37EC}"/>
                </c:ext>
              </c:extLst>
            </c:dLbl>
            <c:dLbl>
              <c:idx val="11"/>
              <c:layout>
                <c:manualLayout>
                  <c:x val="1.6534621153205198E-2"/>
                  <c:y val="-1.9659219554783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7B-4584-9AB3-3234469B37EC}"/>
                </c:ext>
              </c:extLst>
            </c:dLbl>
            <c:dLbl>
              <c:idx val="12"/>
              <c:layout>
                <c:manualLayout>
                  <c:x val="1.1023080768803305E-2"/>
                  <c:y val="-1.529050409816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07B-4584-9AB3-3234469B37EC}"/>
                </c:ext>
              </c:extLst>
            </c:dLbl>
            <c:dLbl>
              <c:idx val="13"/>
              <c:layout>
                <c:manualLayout>
                  <c:x val="1.7636929230085384E-2"/>
                  <c:y val="-4.3687154566185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7B-4584-9AB3-3234469B3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MADHYA PRADESH</c:v>
                </c:pt>
                <c:pt idx="1">
                  <c:v>MAHARASHTRA</c:v>
                </c:pt>
                <c:pt idx="2">
                  <c:v>KARNATAKA</c:v>
                </c:pt>
                <c:pt idx="3">
                  <c:v>BIHAR</c:v>
                </c:pt>
                <c:pt idx="4">
                  <c:v>UTTAR PRADESH</c:v>
                </c:pt>
                <c:pt idx="5">
                  <c:v>GUJARAT</c:v>
                </c:pt>
                <c:pt idx="6">
                  <c:v>RAJASTHAN</c:v>
                </c:pt>
                <c:pt idx="7">
                  <c:v>ANDHRA PRADESH</c:v>
                </c:pt>
                <c:pt idx="8">
                  <c:v>CHHATTISGARH</c:v>
                </c:pt>
                <c:pt idx="9">
                  <c:v>ODISHA</c:v>
                </c:pt>
                <c:pt idx="10">
                  <c:v>KERALA</c:v>
                </c:pt>
                <c:pt idx="11">
                  <c:v>TAMIL NADU</c:v>
                </c:pt>
                <c:pt idx="12">
                  <c:v>TELANGANA</c:v>
                </c:pt>
                <c:pt idx="13">
                  <c:v>PUNJAB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729066</c:v>
                </c:pt>
                <c:pt idx="1">
                  <c:v>85210</c:v>
                </c:pt>
                <c:pt idx="2">
                  <c:v>55791</c:v>
                </c:pt>
                <c:pt idx="3">
                  <c:v>51004</c:v>
                </c:pt>
                <c:pt idx="4">
                  <c:v>47918</c:v>
                </c:pt>
                <c:pt idx="5">
                  <c:v>27869</c:v>
                </c:pt>
                <c:pt idx="6">
                  <c:v>23177</c:v>
                </c:pt>
                <c:pt idx="7">
                  <c:v>21272</c:v>
                </c:pt>
                <c:pt idx="8">
                  <c:v>15328</c:v>
                </c:pt>
                <c:pt idx="9">
                  <c:v>11868</c:v>
                </c:pt>
                <c:pt idx="10">
                  <c:v>9161</c:v>
                </c:pt>
                <c:pt idx="11">
                  <c:v>8996</c:v>
                </c:pt>
                <c:pt idx="12">
                  <c:v>7917</c:v>
                </c:pt>
                <c:pt idx="13">
                  <c:v>6172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B-4584-9AB3-3234469B3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822224"/>
        <c:axId val="420823208"/>
        <c:axId val="0"/>
      </c:bar3DChart>
      <c:catAx>
        <c:axId val="42082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823208"/>
        <c:crosses val="autoZero"/>
        <c:auto val="1"/>
        <c:lblAlgn val="ctr"/>
        <c:lblOffset val="100"/>
        <c:noMultiLvlLbl val="0"/>
      </c:catAx>
      <c:valAx>
        <c:axId val="420823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82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63836991862464"/>
          <c:y val="2.3736063133510343E-2"/>
          <c:w val="0.85536163008137533"/>
          <c:h val="0.895423357407512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37397477162885E-2"/>
                  <c:y val="-8.8470780770356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D7-4249-97E1-A263490A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0-4A0D-A91E-68ACE68D4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  <a:effectLst/>
            <a:sp3d>
              <a:contourClr>
                <a:srgbClr val="FF00FF"/>
              </a:contourClr>
            </a:sp3d>
          </c:spPr>
          <c:invertIfNegative val="0"/>
          <c:dLbls>
            <c:dLbl>
              <c:idx val="0"/>
              <c:layout>
                <c:manualLayout>
                  <c:x val="8.3587342322680308E-3"/>
                  <c:y val="-0.10573337214018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D7-4249-97E1-A263490A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0-4A0D-A91E-68ACE68D4B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76202696804092E-2"/>
                  <c:y val="-0.13810073095860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D7-4249-97E1-A263490A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0-4A0D-A91E-68ACE68D4B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Instalment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76319008261852E-2"/>
                  <c:y val="-3.884083058210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D7-4249-97E1-A263490A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607633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C0-4A0D-A91E-68ACE68D4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7990816"/>
        <c:axId val="497990160"/>
        <c:axId val="0"/>
      </c:bar3DChart>
      <c:catAx>
        <c:axId val="49799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90160"/>
        <c:crosses val="autoZero"/>
        <c:auto val="1"/>
        <c:lblAlgn val="ctr"/>
        <c:lblOffset val="100"/>
        <c:noMultiLvlLbl val="0"/>
      </c:catAx>
      <c:valAx>
        <c:axId val="497990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79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Andhra Pradesh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F-4DCA-8720-A3E6B84CF2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Andhra Pradesh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F-4DCA-8720-A3E6B84CF2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Instalment 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Andhra Pradesh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AF-4DCA-8720-A3E6B84CF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312800"/>
        <c:axId val="428319032"/>
      </c:barChart>
      <c:catAx>
        <c:axId val="42831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319032"/>
        <c:crosses val="autoZero"/>
        <c:auto val="1"/>
        <c:lblAlgn val="ctr"/>
        <c:lblOffset val="100"/>
        <c:noMultiLvlLbl val="0"/>
      </c:catAx>
      <c:valAx>
        <c:axId val="4283190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831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Arunachal Pradesh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B-4880-90F3-B82C67B915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Arunachal Pradesh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B-4880-90F3-B82C67B915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Arunachal Pradesh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B-4880-90F3-B82C67B91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7247920"/>
        <c:axId val="497244640"/>
      </c:barChart>
      <c:catAx>
        <c:axId val="49724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244640"/>
        <c:crosses val="autoZero"/>
        <c:auto val="1"/>
        <c:lblAlgn val="ctr"/>
        <c:lblOffset val="100"/>
        <c:noMultiLvlLbl val="0"/>
      </c:catAx>
      <c:valAx>
        <c:axId val="4972446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724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1304133858269"/>
          <c:y val="5.9951472351513893E-2"/>
          <c:w val="0.85198695866141727"/>
          <c:h val="0.660814710612197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Meghalaya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8-4177-BEE0-92F8F8CCBB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Meghalaya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8-4177-BEE0-92F8F8CCB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1130640"/>
        <c:axId val="501129328"/>
      </c:barChart>
      <c:catAx>
        <c:axId val="50113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129328"/>
        <c:crosses val="autoZero"/>
        <c:auto val="1"/>
        <c:lblAlgn val="ctr"/>
        <c:lblOffset val="100"/>
        <c:noMultiLvlLbl val="0"/>
      </c:catAx>
      <c:valAx>
        <c:axId val="5011293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113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Odisha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1-41A2-87E8-489D45598B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Odisha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1-41A2-87E8-489D45598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395776"/>
        <c:axId val="510401352"/>
      </c:barChart>
      <c:catAx>
        <c:axId val="510395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01352"/>
        <c:crosses val="autoZero"/>
        <c:auto val="1"/>
        <c:lblAlgn val="ctr"/>
        <c:lblOffset val="100"/>
        <c:noMultiLvlLbl val="0"/>
      </c:catAx>
      <c:valAx>
        <c:axId val="510401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1039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F6-444F-AA41-54F3E0ABBCE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F6-444F-AA41-54F3E0ABBCE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F6-444F-AA41-54F3E0ABB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Mizoram</c:v>
                </c:pt>
                <c:pt idx="1">
                  <c:v>Sikkim</c:v>
                </c:pt>
                <c:pt idx="2">
                  <c:v>Tripura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6-444F-AA41-54F3E0ABB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795728"/>
        <c:axId val="498802944"/>
      </c:barChart>
      <c:catAx>
        <c:axId val="49879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802944"/>
        <c:crosses val="autoZero"/>
        <c:auto val="1"/>
        <c:lblAlgn val="ctr"/>
        <c:lblOffset val="100"/>
        <c:noMultiLvlLbl val="0"/>
      </c:catAx>
      <c:valAx>
        <c:axId val="4988029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879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DE-4514-A0BF-25227C3192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DE-4514-A0BF-25227C3192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Haryana</c:v>
                </c:pt>
                <c:pt idx="1">
                  <c:v>Punjab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E-4514-A0BF-25227C319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7733208"/>
        <c:axId val="507729600"/>
      </c:barChart>
      <c:catAx>
        <c:axId val="507733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729600"/>
        <c:crosses val="autoZero"/>
        <c:auto val="1"/>
        <c:lblAlgn val="ctr"/>
        <c:lblOffset val="100"/>
        <c:noMultiLvlLbl val="0"/>
      </c:catAx>
      <c:valAx>
        <c:axId val="5077296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773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Goa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7-4EDF-B6CE-24F70BC70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796712"/>
        <c:axId val="498796056"/>
      </c:barChart>
      <c:catAx>
        <c:axId val="498796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796056"/>
        <c:crosses val="autoZero"/>
        <c:auto val="1"/>
        <c:lblAlgn val="ctr"/>
        <c:lblOffset val="100"/>
        <c:noMultiLvlLbl val="0"/>
      </c:catAx>
      <c:valAx>
        <c:axId val="498796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8796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4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C0-4B30-8529-87868BAC2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Jammu &amp; Kashmir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0-4B30-8529-87868BAC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442400"/>
        <c:axId val="499443384"/>
      </c:barChart>
      <c:catAx>
        <c:axId val="49944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443384"/>
        <c:crosses val="autoZero"/>
        <c:auto val="1"/>
        <c:lblAlgn val="ctr"/>
        <c:lblOffset val="100"/>
        <c:noMultiLvlLbl val="0"/>
      </c:catAx>
      <c:valAx>
        <c:axId val="4994433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94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66FF66"/>
              </a:solidFill>
              <a:ln>
                <a:solidFill>
                  <a:srgbClr val="66FF66"/>
                </a:solidFill>
              </a:ln>
              <a:effectLst/>
              <a:sp3d>
                <a:contourClr>
                  <a:srgbClr val="66FF6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75-489B-A1C6-52C401A1C745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  <a:sp3d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75-489B-A1C6-52C401A1C74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FF"/>
              </a:solidFill>
              <a:ln>
                <a:solidFill>
                  <a:srgbClr val="FF00FF"/>
                </a:solidFill>
              </a:ln>
              <a:effectLst/>
              <a:sp3d>
                <a:contourClr>
                  <a:srgbClr val="FF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75-489B-A1C6-52C401A1C745}"/>
              </c:ext>
            </c:extLst>
          </c:dPt>
          <c:dPt>
            <c:idx val="4"/>
            <c:invertIfNegative val="0"/>
            <c:bubble3D val="0"/>
            <c:spPr>
              <a:solidFill>
                <a:srgbClr val="0099FF"/>
              </a:solidFill>
              <a:ln>
                <a:solidFill>
                  <a:srgbClr val="0099FF"/>
                </a:solidFill>
              </a:ln>
              <a:effectLst/>
              <a:sp3d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75-489B-A1C6-52C401A1C745}"/>
              </c:ext>
            </c:extLst>
          </c:dPt>
          <c:dPt>
            <c:idx val="5"/>
            <c:invertIfNegative val="0"/>
            <c:bubble3D val="0"/>
            <c:spPr>
              <a:solidFill>
                <a:srgbClr val="FFF2CC"/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  <a:sp3d>
                <a:contourClr>
                  <a:schemeClr val="accent4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A875-489B-A1C6-52C401A1C74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p3d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75-489B-A1C6-52C401A1C745}"/>
              </c:ext>
            </c:extLst>
          </c:dPt>
          <c:dLbls>
            <c:dLbl>
              <c:idx val="0"/>
              <c:layout>
                <c:manualLayout>
                  <c:x val="3.0343104051760078E-2"/>
                  <c:y val="-2.3552844608716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75-489B-A1C6-52C401A1C745}"/>
                </c:ext>
              </c:extLst>
            </c:dLbl>
            <c:dLbl>
              <c:idx val="1"/>
              <c:layout>
                <c:manualLayout>
                  <c:x val="1.8964440032350049E-2"/>
                  <c:y val="-2.5694012300418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5-489B-A1C6-52C401A1C745}"/>
                </c:ext>
              </c:extLst>
            </c:dLbl>
            <c:dLbl>
              <c:idx val="2"/>
              <c:layout>
                <c:manualLayout>
                  <c:x val="3.4135992058229994E-2"/>
                  <c:y val="-3.425868306722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75-489B-A1C6-52C401A1C745}"/>
                </c:ext>
              </c:extLst>
            </c:dLbl>
            <c:dLbl>
              <c:idx val="3"/>
              <c:layout>
                <c:manualLayout>
                  <c:x val="2.6550216045290068E-2"/>
                  <c:y val="-2.9976347683821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5-489B-A1C6-52C401A1C745}"/>
                </c:ext>
              </c:extLst>
            </c:dLbl>
            <c:dLbl>
              <c:idx val="4"/>
              <c:layout>
                <c:manualLayout>
                  <c:x val="3.0343104051759988E-2"/>
                  <c:y val="-2.9976347683821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75-489B-A1C6-52C401A1C745}"/>
                </c:ext>
              </c:extLst>
            </c:dLbl>
            <c:dLbl>
              <c:idx val="5"/>
              <c:layout>
                <c:manualLayout>
                  <c:x val="2.4021624040976821E-2"/>
                  <c:y val="-3.854101845062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75-489B-A1C6-52C401A1C745}"/>
                </c:ext>
              </c:extLst>
            </c:dLbl>
            <c:dLbl>
              <c:idx val="6"/>
              <c:layout>
                <c:manualLayout>
                  <c:x val="3.2871696056073423E-2"/>
                  <c:y val="-3.211751537552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75-489B-A1C6-52C401A1C7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Central India</c:v>
                </c:pt>
                <c:pt idx="1">
                  <c:v>Western India</c:v>
                </c:pt>
                <c:pt idx="2">
                  <c:v>Northern India</c:v>
                </c:pt>
                <c:pt idx="3">
                  <c:v>Southern India</c:v>
                </c:pt>
                <c:pt idx="4">
                  <c:v>Eastern India</c:v>
                </c:pt>
                <c:pt idx="5">
                  <c:v>Northeastern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96.783713453801312</c:v>
                </c:pt>
                <c:pt idx="1">
                  <c:v>2.422517953349713</c:v>
                </c:pt>
                <c:pt idx="2">
                  <c:v>0.3499087331914329</c:v>
                </c:pt>
                <c:pt idx="3">
                  <c:v>0.26511586779260643</c:v>
                </c:pt>
                <c:pt idx="4">
                  <c:v>0.14211094759579856</c:v>
                </c:pt>
                <c:pt idx="5" formatCode="0.000">
                  <c:v>3.6001440057602307E-2</c:v>
                </c:pt>
                <c:pt idx="6" formatCode="0.000">
                  <c:v>6.3160421153688254E-4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5-489B-A1C6-52C401A1C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5789224"/>
        <c:axId val="445783320"/>
        <c:axId val="0"/>
      </c:bar3DChart>
      <c:catAx>
        <c:axId val="44578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83320"/>
        <c:crosses val="autoZero"/>
        <c:auto val="1"/>
        <c:lblAlgn val="ctr"/>
        <c:lblOffset val="100"/>
        <c:noMultiLvlLbl val="0"/>
      </c:catAx>
      <c:valAx>
        <c:axId val="44578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8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2.7914564249056261E-2"/>
                  <c:y val="-2.5694012300418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FC-4FC0-AFDA-E7893F09400B}"/>
                </c:ext>
              </c:extLst>
            </c:dLbl>
            <c:dLbl>
              <c:idx val="1"/>
              <c:layout>
                <c:manualLayout>
                  <c:x val="1.7763813613035803E-2"/>
                  <c:y val="-2.3552844608716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7FC-4FC0-AFDA-E7893F09400B}"/>
                </c:ext>
              </c:extLst>
            </c:dLbl>
            <c:dLbl>
              <c:idx val="2"/>
              <c:layout>
                <c:manualLayout>
                  <c:x val="1.9032657442538358E-2"/>
                  <c:y val="-2.7835179992119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FC-4FC0-AFDA-E7893F09400B}"/>
                </c:ext>
              </c:extLst>
            </c:dLbl>
            <c:dLbl>
              <c:idx val="3"/>
              <c:layout>
                <c:manualLayout>
                  <c:x val="1.6494969783533243E-2"/>
                  <c:y val="-1.7129341533612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FC-4FC0-AFDA-E7893F09400B}"/>
                </c:ext>
              </c:extLst>
            </c:dLbl>
            <c:dLbl>
              <c:idx val="4"/>
              <c:layout>
                <c:manualLayout>
                  <c:x val="2.5376876590051146E-2"/>
                  <c:y val="-8.5646707668061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FC-4FC0-AFDA-E7893F09400B}"/>
                </c:ext>
              </c:extLst>
            </c:dLbl>
            <c:dLbl>
              <c:idx val="5"/>
              <c:layout>
                <c:manualLayout>
                  <c:x val="2.2839188931046032E-2"/>
                  <c:y val="-4.924685690913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FC-4FC0-AFDA-E7893F09400B}"/>
                </c:ext>
              </c:extLst>
            </c:dLbl>
            <c:dLbl>
              <c:idx val="6"/>
              <c:layout>
                <c:manualLayout>
                  <c:x val="2.4108032760548587E-2"/>
                  <c:y val="-4.282335383403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FC-4FC0-AFDA-E7893F09400B}"/>
                </c:ext>
              </c:extLst>
            </c:dLbl>
            <c:dLbl>
              <c:idx val="7"/>
              <c:layout>
                <c:manualLayout>
                  <c:x val="1.3957282124528131E-2"/>
                  <c:y val="-1.712934153361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FC-4FC0-AFDA-E7893F09400B}"/>
                </c:ext>
              </c:extLst>
            </c:dLbl>
            <c:dLbl>
              <c:idx val="8"/>
              <c:layout>
                <c:manualLayout>
                  <c:x val="1.5226125954030688E-2"/>
                  <c:y val="-2.3552844608716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FC-4FC0-AFDA-E7893F09400B}"/>
                </c:ext>
              </c:extLst>
            </c:dLbl>
            <c:dLbl>
              <c:idx val="9"/>
              <c:layout>
                <c:manualLayout>
                  <c:x val="1.649496978353315E-2"/>
                  <c:y val="-1.9270509225313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FC-4FC0-AFDA-E7893F09400B}"/>
                </c:ext>
              </c:extLst>
            </c:dLbl>
            <c:dLbl>
              <c:idx val="10"/>
              <c:layout>
                <c:manualLayout>
                  <c:x val="1.7763813613035709E-2"/>
                  <c:y val="-2.1411676917015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FC-4FC0-AFDA-E7893F09400B}"/>
                </c:ext>
              </c:extLst>
            </c:dLbl>
            <c:dLbl>
              <c:idx val="11"/>
              <c:layout>
                <c:manualLayout>
                  <c:x val="1.9032657442538174E-2"/>
                  <c:y val="-1.284700615020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FC-4FC0-AFDA-E7893F09400B}"/>
                </c:ext>
              </c:extLst>
            </c:dLbl>
            <c:dLbl>
              <c:idx val="12"/>
              <c:layout>
                <c:manualLayout>
                  <c:x val="1.7763813613035803E-2"/>
                  <c:y val="-6.4235030751046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FC-4FC0-AFDA-E7893F094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HARYANA</c:v>
                </c:pt>
                <c:pt idx="1">
                  <c:v>HIMACHAL PRADESH</c:v>
                </c:pt>
                <c:pt idx="2">
                  <c:v>ASSAM</c:v>
                </c:pt>
                <c:pt idx="3">
                  <c:v>JHARKHAND</c:v>
                </c:pt>
                <c:pt idx="4">
                  <c:v>UTTARAKHAND</c:v>
                </c:pt>
                <c:pt idx="5">
                  <c:v>MANIPUR</c:v>
                </c:pt>
                <c:pt idx="6">
                  <c:v>NAGALAND</c:v>
                </c:pt>
                <c:pt idx="7">
                  <c:v>TRIPURA</c:v>
                </c:pt>
                <c:pt idx="8">
                  <c:v>MEGHALAYA</c:v>
                </c:pt>
                <c:pt idx="9">
                  <c:v>MIZORAM</c:v>
                </c:pt>
                <c:pt idx="10">
                  <c:v>ARUNACHAL PRADESH</c:v>
                </c:pt>
                <c:pt idx="11">
                  <c:v>GOA</c:v>
                </c:pt>
                <c:pt idx="12">
                  <c:v>SIKKIM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5090</c:v>
                </c:pt>
                <c:pt idx="1">
                  <c:v>4018</c:v>
                </c:pt>
                <c:pt idx="2">
                  <c:v>3339</c:v>
                </c:pt>
                <c:pt idx="3">
                  <c:v>3320</c:v>
                </c:pt>
                <c:pt idx="4">
                  <c:v>3238</c:v>
                </c:pt>
                <c:pt idx="5">
                  <c:v>866</c:v>
                </c:pt>
                <c:pt idx="6">
                  <c:v>649</c:v>
                </c:pt>
                <c:pt idx="7">
                  <c:v>391</c:v>
                </c:pt>
                <c:pt idx="8">
                  <c:v>233</c:v>
                </c:pt>
                <c:pt idx="9">
                  <c:v>218</c:v>
                </c:pt>
                <c:pt idx="10">
                  <c:v>141</c:v>
                </c:pt>
                <c:pt idx="11">
                  <c:v>118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C-4FC0-AFDA-E7893F094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6760"/>
        <c:axId val="11946432"/>
        <c:axId val="0"/>
      </c:bar3DChart>
      <c:catAx>
        <c:axId val="1194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6432"/>
        <c:crosses val="autoZero"/>
        <c:auto val="1"/>
        <c:lblAlgn val="ctr"/>
        <c:lblOffset val="100"/>
        <c:noMultiLvlLbl val="0"/>
      </c:catAx>
      <c:valAx>
        <c:axId val="1194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6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2.9687499999999971E-2"/>
                  <c:y val="-9.37499942328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7C-4387-9D69-CBD56E8AC305}"/>
                </c:ext>
              </c:extLst>
            </c:dLbl>
            <c:dLbl>
              <c:idx val="1"/>
              <c:layout>
                <c:manualLayout>
                  <c:x val="4.5312499999999943E-2"/>
                  <c:y val="-7.4999995386319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7C-4387-9D69-CBD56E8AC305}"/>
                </c:ext>
              </c:extLst>
            </c:dLbl>
            <c:dLbl>
              <c:idx val="2"/>
              <c:layout>
                <c:manualLayout>
                  <c:x val="3.5937499999999942E-2"/>
                  <c:y val="-5.859374639556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7C-4387-9D69-CBD56E8AC305}"/>
                </c:ext>
              </c:extLst>
            </c:dLbl>
            <c:dLbl>
              <c:idx val="3"/>
              <c:layout>
                <c:manualLayout>
                  <c:x val="3.4375000000000003E-2"/>
                  <c:y val="-4.2187497404804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7C-4387-9D69-CBD56E8AC305}"/>
                </c:ext>
              </c:extLst>
            </c:dLbl>
            <c:dLbl>
              <c:idx val="4"/>
              <c:layout>
                <c:manualLayout>
                  <c:x val="2.3437499999999886E-2"/>
                  <c:y val="-3.0468748125692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7C-4387-9D69-CBD56E8AC305}"/>
                </c:ext>
              </c:extLst>
            </c:dLbl>
            <c:dLbl>
              <c:idx val="5"/>
              <c:layout>
                <c:manualLayout>
                  <c:x val="2.6562499999999999E-2"/>
                  <c:y val="-2.3437498558224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7C-4387-9D69-CBD56E8AC305}"/>
                </c:ext>
              </c:extLst>
            </c:dLbl>
            <c:dLbl>
              <c:idx val="6"/>
              <c:layout>
                <c:manualLayout>
                  <c:x val="2.34375E-2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7C-4387-9D69-CBD56E8AC305}"/>
                </c:ext>
              </c:extLst>
            </c:dLbl>
            <c:dLbl>
              <c:idx val="7"/>
              <c:layout>
                <c:manualLayout>
                  <c:x val="3.1249999999999886E-2"/>
                  <c:y val="-1.171874927911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7C-4387-9D69-CBD56E8AC3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&amp; KASHMIR</c:v>
                </c:pt>
                <c:pt idx="1">
                  <c:v>LADAKH</c:v>
                </c:pt>
                <c:pt idx="2">
                  <c:v>DELHI</c:v>
                </c:pt>
                <c:pt idx="3">
                  <c:v>ANDAMAN &amp; NICOBAR ISLANDS</c:v>
                </c:pt>
                <c:pt idx="4">
                  <c:v>PUDUCHERRY</c:v>
                </c:pt>
                <c:pt idx="5">
                  <c:v>DADRA &amp; NAGAR HAVELI &amp; DAMAN &amp; DIU</c:v>
                </c:pt>
                <c:pt idx="6">
                  <c:v>LAKSHADWEEP</c:v>
                </c:pt>
                <c:pt idx="7">
                  <c:v>CHANDIGARH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6794</c:v>
                </c:pt>
                <c:pt idx="1">
                  <c:v>110</c:v>
                </c:pt>
                <c:pt idx="2">
                  <c:v>57</c:v>
                </c:pt>
                <c:pt idx="3">
                  <c:v>20</c:v>
                </c:pt>
                <c:pt idx="4">
                  <c:v>14</c:v>
                </c:pt>
                <c:pt idx="5">
                  <c:v>13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C-4387-9D69-CBD56E8AC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8320672"/>
        <c:axId val="428321328"/>
        <c:axId val="0"/>
      </c:bar3DChart>
      <c:catAx>
        <c:axId val="4283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321328"/>
        <c:crosses val="autoZero"/>
        <c:auto val="1"/>
        <c:lblAlgn val="ctr"/>
        <c:lblOffset val="100"/>
        <c:noMultiLvlLbl val="0"/>
      </c:catAx>
      <c:valAx>
        <c:axId val="42832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32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38298056368084E-2"/>
          <c:y val="3.709885880676958E-2"/>
          <c:w val="0.94957234431073656"/>
          <c:h val="0.865740827005134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0099FF"/>
              </a:solidFill>
              <a:ln w="25400">
                <a:solidFill>
                  <a:srgbClr val="0099FF"/>
                </a:solidFill>
              </a:ln>
              <a:effectLst/>
              <a:sp3d contourW="25400"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73AA-46AC-A8D5-44F83BE328B7}"/>
              </c:ext>
            </c:extLst>
          </c:dPt>
          <c:dPt>
            <c:idx val="1"/>
            <c:bubble3D val="0"/>
            <c:explosion val="5"/>
            <c:spPr>
              <a:solidFill>
                <a:srgbClr val="CC9900"/>
              </a:solidFill>
              <a:ln w="25400">
                <a:solidFill>
                  <a:srgbClr val="CC9900"/>
                </a:solidFill>
              </a:ln>
              <a:effectLst/>
              <a:sp3d contourW="25400">
                <a:contourClr>
                  <a:srgbClr val="CC99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3AA-46AC-A8D5-44F83BE328B7}"/>
              </c:ext>
            </c:extLst>
          </c:dPt>
          <c:dPt>
            <c:idx val="2"/>
            <c:bubble3D val="0"/>
            <c:explosion val="5"/>
            <c:spPr>
              <a:solidFill>
                <a:srgbClr val="FF00FF"/>
              </a:solidFill>
              <a:ln w="25400">
                <a:solidFill>
                  <a:srgbClr val="FF00FF"/>
                </a:solidFill>
              </a:ln>
              <a:effectLst/>
              <a:sp3d contourW="25400">
                <a:contourClr>
                  <a:srgbClr val="FF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3AA-46AC-A8D5-44F83BE328B7}"/>
              </c:ext>
            </c:extLst>
          </c:dPt>
          <c:dPt>
            <c:idx val="3"/>
            <c:bubble3D val="0"/>
            <c:explosion val="8"/>
            <c:spPr>
              <a:solidFill>
                <a:srgbClr val="66FF66"/>
              </a:solidFill>
              <a:ln w="25400">
                <a:solidFill>
                  <a:srgbClr val="66FF66"/>
                </a:solidFill>
              </a:ln>
              <a:effectLst/>
              <a:sp3d contourW="25400">
                <a:contourClr>
                  <a:srgbClr val="66FF6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3AA-46AC-A8D5-44F83BE328B7}"/>
              </c:ext>
            </c:extLst>
          </c:dPt>
          <c:dPt>
            <c:idx val="4"/>
            <c:bubble3D val="0"/>
            <c:explosion val="7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  <a:sp3d contourW="25400">
                <a:contourClr>
                  <a:schemeClr val="tx1">
                    <a:lumMod val="75000"/>
                    <a:lumOff val="2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AA-46AC-A8D5-44F83BE328B7}"/>
              </c:ext>
            </c:extLst>
          </c:dPt>
          <c:dPt>
            <c:idx val="5"/>
            <c:bubble3D val="0"/>
            <c:explosion val="7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4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3AA-46AC-A8D5-44F83BE328B7}"/>
              </c:ext>
            </c:extLst>
          </c:dPt>
          <c:dPt>
            <c:idx val="6"/>
            <c:bubble3D val="0"/>
            <c:explosion val="19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3AA-46AC-A8D5-44F83BE328B7}"/>
              </c:ext>
            </c:extLst>
          </c:dPt>
          <c:dLbls>
            <c:dLbl>
              <c:idx val="0"/>
              <c:layout>
                <c:manualLayout>
                  <c:x val="-2.1459863892826225E-2"/>
                  <c:y val="-1.3550166258149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AA-46AC-A8D5-44F83BE328B7}"/>
                </c:ext>
              </c:extLst>
            </c:dLbl>
            <c:dLbl>
              <c:idx val="1"/>
              <c:layout>
                <c:manualLayout>
                  <c:x val="-2.7602078516257327E-2"/>
                  <c:y val="-5.8965320396309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AA-46AC-A8D5-44F83BE328B7}"/>
                </c:ext>
              </c:extLst>
            </c:dLbl>
            <c:dLbl>
              <c:idx val="2"/>
              <c:layout>
                <c:manualLayout>
                  <c:x val="-1.5163304002761811E-3"/>
                  <c:y val="-1.4362400418736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AA-46AC-A8D5-44F83BE328B7}"/>
                </c:ext>
              </c:extLst>
            </c:dLbl>
            <c:dLbl>
              <c:idx val="3"/>
              <c:layout>
                <c:manualLayout>
                  <c:x val="-2.2377174348264063E-2"/>
                  <c:y val="-9.4229326142082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AA-46AC-A8D5-44F83BE328B7}"/>
                </c:ext>
              </c:extLst>
            </c:dLbl>
            <c:dLbl>
              <c:idx val="4"/>
              <c:layout>
                <c:manualLayout>
                  <c:x val="4.0896509261834441E-2"/>
                  <c:y val="-1.669357174678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AA-46AC-A8D5-44F83BE328B7}"/>
                </c:ext>
              </c:extLst>
            </c:dLbl>
            <c:dLbl>
              <c:idx val="5"/>
              <c:layout>
                <c:manualLayout>
                  <c:x val="7.1593788236802916E-2"/>
                  <c:y val="-1.6630727351879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AA-46AC-A8D5-44F83BE328B7}"/>
                </c:ext>
              </c:extLst>
            </c:dLbl>
            <c:dLbl>
              <c:idx val="6"/>
              <c:layout>
                <c:manualLayout>
                  <c:x val="-3.6894623565316052E-2"/>
                  <c:y val="-2.577365515535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AA-46AC-A8D5-44F83BE328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Eastern India</c:v>
                </c:pt>
                <c:pt idx="1">
                  <c:v>Northern India</c:v>
                </c:pt>
                <c:pt idx="2">
                  <c:v>Southern India</c:v>
                </c:pt>
                <c:pt idx="3">
                  <c:v>Western India</c:v>
                </c:pt>
                <c:pt idx="4">
                  <c:v>Central India</c:v>
                </c:pt>
                <c:pt idx="5">
                  <c:v>Northeastern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5.8608058608058604</c:v>
                </c:pt>
                <c:pt idx="1">
                  <c:v>5.8824102333892032</c:v>
                </c:pt>
                <c:pt idx="2">
                  <c:v>9.1320089144599663</c:v>
                </c:pt>
                <c:pt idx="3">
                  <c:v>12.07489633885573</c:v>
                </c:pt>
                <c:pt idx="4">
                  <c:v>65.910513626249667</c:v>
                </c:pt>
                <c:pt idx="5">
                  <c:v>0.51850494200022845</c:v>
                </c:pt>
                <c:pt idx="6">
                  <c:v>0.62086008423934458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A-46AC-A8D5-44F83BE32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05754990683365E-2"/>
          <c:y val="0.93778726748844321"/>
          <c:w val="0.9793069226461788"/>
          <c:h val="4.9305069730175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296329267887983E-2"/>
                  <c:y val="-0.162311259107139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A6-4A6D-85F9-2F9D189BB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612736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6-4A6D-85F9-2F9D189BB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1829800"/>
        <c:axId val="431831440"/>
        <c:axId val="0"/>
      </c:bar3DChart>
      <c:catAx>
        <c:axId val="43182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31440"/>
        <c:crosses val="autoZero"/>
        <c:auto val="1"/>
        <c:lblAlgn val="ctr"/>
        <c:lblOffset val="100"/>
        <c:noMultiLvlLbl val="0"/>
      </c:catAx>
      <c:valAx>
        <c:axId val="43183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2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486123475457973E-2"/>
                  <c:y val="-3.2214795063171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7F-4C54-B43C-B49D93E44E23}"/>
                </c:ext>
              </c:extLst>
            </c:dLbl>
            <c:dLbl>
              <c:idx val="1"/>
              <c:layout>
                <c:manualLayout>
                  <c:x val="2.8631378620268745E-2"/>
                  <c:y val="-3.6510101071594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F-4C54-B43C-B49D93E44E23}"/>
                </c:ext>
              </c:extLst>
            </c:dLbl>
            <c:dLbl>
              <c:idx val="2"/>
              <c:layout>
                <c:manualLayout>
                  <c:x val="1.9469337461782747E-2"/>
                  <c:y val="-4.51007130884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7F-4C54-B43C-B49D93E44E23}"/>
                </c:ext>
              </c:extLst>
            </c:dLbl>
            <c:dLbl>
              <c:idx val="3"/>
              <c:layout>
                <c:manualLayout>
                  <c:x val="2.2905102896214953E-2"/>
                  <c:y val="-4.2953060084228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7F-4C54-B43C-B49D93E44E23}"/>
                </c:ext>
              </c:extLst>
            </c:dLbl>
            <c:dLbl>
              <c:idx val="4"/>
              <c:layout>
                <c:manualLayout>
                  <c:x val="2.7486123475457994E-2"/>
                  <c:y val="-5.36913251052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7F-4C54-B43C-B49D93E44E23}"/>
                </c:ext>
              </c:extLst>
            </c:dLbl>
            <c:dLbl>
              <c:idx val="5"/>
              <c:layout>
                <c:manualLayout>
                  <c:x val="2.9776633765079493E-2"/>
                  <c:y val="-4.51007130884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7F-4C54-B43C-B49D93E44E23}"/>
                </c:ext>
              </c:extLst>
            </c:dLbl>
            <c:dLbl>
              <c:idx val="6"/>
              <c:layout>
                <c:manualLayout>
                  <c:x val="2.5195613185836411E-2"/>
                  <c:y val="-4.0805407080017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7F-4C54-B43C-B49D93E44E23}"/>
                </c:ext>
              </c:extLst>
            </c:dLbl>
            <c:dLbl>
              <c:idx val="7"/>
              <c:layout>
                <c:manualLayout>
                  <c:x val="1.7178827172161248E-2"/>
                  <c:y val="-3.6510101071594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7F-4C54-B43C-B49D93E44E23}"/>
                </c:ext>
              </c:extLst>
            </c:dLbl>
            <c:dLbl>
              <c:idx val="8"/>
              <c:layout>
                <c:manualLayout>
                  <c:x val="1.7178827172161331E-2"/>
                  <c:y val="-3.2214795063171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7F-4C54-B43C-B49D93E44E23}"/>
                </c:ext>
              </c:extLst>
            </c:dLbl>
            <c:dLbl>
              <c:idx val="9"/>
              <c:layout>
                <c:manualLayout>
                  <c:x val="1.1452551448107414E-2"/>
                  <c:y val="-1.932887703790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F-4C54-B43C-B49D93E44E23}"/>
                </c:ext>
              </c:extLst>
            </c:dLbl>
            <c:dLbl>
              <c:idx val="10"/>
              <c:layout>
                <c:manualLayout>
                  <c:x val="2.2905102896214995E-2"/>
                  <c:y val="-2.7919489054748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7F-4C54-B43C-B49D93E44E23}"/>
                </c:ext>
              </c:extLst>
            </c:dLbl>
            <c:dLbl>
              <c:idx val="11"/>
              <c:layout>
                <c:manualLayout>
                  <c:x val="2.9776633765079493E-2"/>
                  <c:y val="-2.7919489054748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F-4C54-B43C-B49D93E44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MAHARASHTRA</c:v>
                </c:pt>
                <c:pt idx="1">
                  <c:v>UTTAR PRADESH</c:v>
                </c:pt>
                <c:pt idx="2">
                  <c:v>GUJARAT</c:v>
                </c:pt>
                <c:pt idx="3">
                  <c:v>RAJASTHAN</c:v>
                </c:pt>
                <c:pt idx="4">
                  <c:v>KARNATAKA</c:v>
                </c:pt>
                <c:pt idx="5">
                  <c:v>BIHAR</c:v>
                </c:pt>
                <c:pt idx="6">
                  <c:v>TAMIL NADU</c:v>
                </c:pt>
                <c:pt idx="7">
                  <c:v>KERALA</c:v>
                </c:pt>
                <c:pt idx="8">
                  <c:v>JHARKHAND</c:v>
                </c:pt>
                <c:pt idx="9">
                  <c:v>CHHATTISGARH</c:v>
                </c:pt>
                <c:pt idx="10">
                  <c:v>NAGALAND</c:v>
                </c:pt>
                <c:pt idx="11">
                  <c:v>UTTARAKHAND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12810</c:v>
                </c:pt>
                <c:pt idx="1">
                  <c:v>1986</c:v>
                </c:pt>
                <c:pt idx="2">
                  <c:v>1328</c:v>
                </c:pt>
                <c:pt idx="3">
                  <c:v>1202</c:v>
                </c:pt>
                <c:pt idx="4">
                  <c:v>733</c:v>
                </c:pt>
                <c:pt idx="5">
                  <c:v>686</c:v>
                </c:pt>
                <c:pt idx="6">
                  <c:v>486</c:v>
                </c:pt>
                <c:pt idx="7">
                  <c:v>324</c:v>
                </c:pt>
                <c:pt idx="8">
                  <c:v>210</c:v>
                </c:pt>
                <c:pt idx="9">
                  <c:v>203</c:v>
                </c:pt>
                <c:pt idx="10">
                  <c:v>153</c:v>
                </c:pt>
                <c:pt idx="11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6-4A6D-85F9-2F9D189BB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1829800"/>
        <c:axId val="431831440"/>
        <c:axId val="0"/>
      </c:bar3DChart>
      <c:catAx>
        <c:axId val="43182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31440"/>
        <c:crosses val="autoZero"/>
        <c:auto val="1"/>
        <c:lblAlgn val="ctr"/>
        <c:lblOffset val="100"/>
        <c:noMultiLvlLbl val="0"/>
      </c:catAx>
      <c:valAx>
        <c:axId val="43183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2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502909489133219E-2"/>
                  <c:y val="-2.5771836050537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5-4AE9-BBF9-727D67B2583A}"/>
                </c:ext>
              </c:extLst>
            </c:dLbl>
            <c:dLbl>
              <c:idx val="1"/>
              <c:layout>
                <c:manualLayout>
                  <c:x val="2.7486123475457952E-2"/>
                  <c:y val="-3.436244806738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5-4AE9-BBF9-727D67B2583A}"/>
                </c:ext>
              </c:extLst>
            </c:dLbl>
            <c:dLbl>
              <c:idx val="2"/>
              <c:layout>
                <c:manualLayout>
                  <c:x val="2.6340868330647246E-2"/>
                  <c:y val="-3.6510101071594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5-4AE9-BBF9-727D67B2583A}"/>
                </c:ext>
              </c:extLst>
            </c:dLbl>
            <c:dLbl>
              <c:idx val="3"/>
              <c:layout>
                <c:manualLayout>
                  <c:x val="2.86313786202687E-2"/>
                  <c:y val="-3.8657754075805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5-4AE9-BBF9-727D67B2583A}"/>
                </c:ext>
              </c:extLst>
            </c:dLbl>
            <c:dLbl>
              <c:idx val="4"/>
              <c:layout>
                <c:manualLayout>
                  <c:x val="1.7178827172161248E-2"/>
                  <c:y val="-2.577183605053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5-4AE9-BBF9-727D67B2583A}"/>
                </c:ext>
              </c:extLst>
            </c:dLbl>
            <c:dLbl>
              <c:idx val="5"/>
              <c:layout>
                <c:manualLayout>
                  <c:x val="2.1759847751404247E-2"/>
                  <c:y val="-5.15436721010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5-4AE9-BBF9-727D67B2583A}"/>
                </c:ext>
              </c:extLst>
            </c:dLbl>
            <c:dLbl>
              <c:idx val="6"/>
              <c:layout>
                <c:manualLayout>
                  <c:x val="2.748612347545791E-2"/>
                  <c:y val="-5.15436721010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E5-4AE9-BBF9-727D67B2583A}"/>
                </c:ext>
              </c:extLst>
            </c:dLbl>
            <c:dLbl>
              <c:idx val="7"/>
              <c:layout>
                <c:manualLayout>
                  <c:x val="1.946933746178266E-2"/>
                  <c:y val="-3.8657754075805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E5-4AE9-BBF9-727D67B2583A}"/>
                </c:ext>
              </c:extLst>
            </c:dLbl>
            <c:dLbl>
              <c:idx val="8"/>
              <c:layout>
                <c:manualLayout>
                  <c:x val="2.0614592606593495E-2"/>
                  <c:y val="-3.8657754075805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E5-4AE9-BBF9-727D67B2583A}"/>
                </c:ext>
              </c:extLst>
            </c:dLbl>
            <c:dLbl>
              <c:idx val="9"/>
              <c:layout>
                <c:manualLayout>
                  <c:x val="3.2067144054700909E-2"/>
                  <c:y val="-3.4362448067382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E5-4AE9-BBF9-727D67B2583A}"/>
                </c:ext>
              </c:extLst>
            </c:dLbl>
            <c:dLbl>
              <c:idx val="10"/>
              <c:layout>
                <c:manualLayout>
                  <c:x val="2.5195613185836494E-2"/>
                  <c:y val="-3.436244806738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E5-4AE9-BBF9-727D67B2583A}"/>
                </c:ext>
              </c:extLst>
            </c:dLbl>
            <c:dLbl>
              <c:idx val="11"/>
              <c:layout>
                <c:manualLayout>
                  <c:x val="2.6340868330647076E-2"/>
                  <c:y val="-3.436244806738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E5-4AE9-BBF9-727D67B2583A}"/>
                </c:ext>
              </c:extLst>
            </c:dLbl>
            <c:dLbl>
              <c:idx val="12"/>
              <c:layout>
                <c:manualLayout>
                  <c:x val="2.8631378620268745E-2"/>
                  <c:y val="-3.436244806738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E5-4AE9-BBF9-727D67B258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TELANGANA</c:v>
                </c:pt>
                <c:pt idx="1">
                  <c:v>HIMACHAL PRADESH</c:v>
                </c:pt>
                <c:pt idx="2">
                  <c:v>ANDHRA PRADESH</c:v>
                </c:pt>
                <c:pt idx="3">
                  <c:v>ARUNACHAL PRADESH</c:v>
                </c:pt>
                <c:pt idx="4">
                  <c:v>MEGHALAYA</c:v>
                </c:pt>
                <c:pt idx="5">
                  <c:v>JAMMU AND KASHMIR</c:v>
                </c:pt>
                <c:pt idx="6">
                  <c:v>ODISHA</c:v>
                </c:pt>
                <c:pt idx="7">
                  <c:v>GOA</c:v>
                </c:pt>
                <c:pt idx="8">
                  <c:v>HARYANA</c:v>
                </c:pt>
                <c:pt idx="9">
                  <c:v>MIZORAM</c:v>
                </c:pt>
                <c:pt idx="10">
                  <c:v>PUNJAB</c:v>
                </c:pt>
                <c:pt idx="11">
                  <c:v>SIKKIM</c:v>
                </c:pt>
                <c:pt idx="12">
                  <c:v>TRIPURA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94</c:v>
                </c:pt>
                <c:pt idx="1">
                  <c:v>75</c:v>
                </c:pt>
                <c:pt idx="2">
                  <c:v>42</c:v>
                </c:pt>
                <c:pt idx="3">
                  <c:v>36</c:v>
                </c:pt>
                <c:pt idx="4">
                  <c:v>35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6-4A6D-85F9-2F9D189BB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1829800"/>
        <c:axId val="431831440"/>
        <c:axId val="0"/>
      </c:bar3DChart>
      <c:catAx>
        <c:axId val="43182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31440"/>
        <c:crosses val="autoZero"/>
        <c:auto val="1"/>
        <c:lblAlgn val="ctr"/>
        <c:lblOffset val="100"/>
        <c:noMultiLvlLbl val="0"/>
      </c:catAx>
      <c:valAx>
        <c:axId val="43183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82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BIHAR</c:v>
                </c:pt>
                <c:pt idx="1">
                  <c:v>GUJARAT</c:v>
                </c:pt>
                <c:pt idx="2">
                  <c:v>HIMACHAL PRADESH</c:v>
                </c:pt>
                <c:pt idx="3">
                  <c:v>JHARKHAND</c:v>
                </c:pt>
                <c:pt idx="4">
                  <c:v>KARNATAKA</c:v>
                </c:pt>
                <c:pt idx="5">
                  <c:v>KERALA</c:v>
                </c:pt>
                <c:pt idx="6">
                  <c:v>MAHARASHTRA</c:v>
                </c:pt>
                <c:pt idx="7">
                  <c:v>RAJASTHAN</c:v>
                </c:pt>
                <c:pt idx="8">
                  <c:v>TAMIL NADU</c:v>
                </c:pt>
                <c:pt idx="9">
                  <c:v>TELANGANA</c:v>
                </c:pt>
                <c:pt idx="10">
                  <c:v>UTTARAKHAND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118</c:v>
                </c:pt>
                <c:pt idx="1">
                  <c:v>156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33</c:v>
                </c:pt>
                <c:pt idx="6">
                  <c:v>1904</c:v>
                </c:pt>
                <c:pt idx="7">
                  <c:v>263</c:v>
                </c:pt>
                <c:pt idx="8">
                  <c:v>104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0-4A0D-A91E-68ACE68D4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BIHAR</c:v>
                </c:pt>
                <c:pt idx="1">
                  <c:v>GUJARAT</c:v>
                </c:pt>
                <c:pt idx="2">
                  <c:v>HIMACHAL PRADESH</c:v>
                </c:pt>
                <c:pt idx="3">
                  <c:v>JHARKHAND</c:v>
                </c:pt>
                <c:pt idx="4">
                  <c:v>KARNATAKA</c:v>
                </c:pt>
                <c:pt idx="5">
                  <c:v>KERALA</c:v>
                </c:pt>
                <c:pt idx="6">
                  <c:v>MAHARASHTRA</c:v>
                </c:pt>
                <c:pt idx="7">
                  <c:v>RAJASTHAN</c:v>
                </c:pt>
                <c:pt idx="8">
                  <c:v>TAMIL NADU</c:v>
                </c:pt>
                <c:pt idx="9">
                  <c:v>TELANGANA</c:v>
                </c:pt>
                <c:pt idx="10">
                  <c:v>UTTARAKHAND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194</c:v>
                </c:pt>
                <c:pt idx="1">
                  <c:v>168</c:v>
                </c:pt>
                <c:pt idx="2">
                  <c:v>3</c:v>
                </c:pt>
                <c:pt idx="3">
                  <c:v>104</c:v>
                </c:pt>
                <c:pt idx="4">
                  <c:v>6</c:v>
                </c:pt>
                <c:pt idx="5">
                  <c:v>11</c:v>
                </c:pt>
                <c:pt idx="6">
                  <c:v>2449</c:v>
                </c:pt>
                <c:pt idx="7">
                  <c:v>218</c:v>
                </c:pt>
                <c:pt idx="8">
                  <c:v>62</c:v>
                </c:pt>
                <c:pt idx="9">
                  <c:v>8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0-4A0D-A91E-68ACE68D4B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BIHAR</c:v>
                </c:pt>
                <c:pt idx="1">
                  <c:v>GUJARAT</c:v>
                </c:pt>
                <c:pt idx="2">
                  <c:v>HIMACHAL PRADESH</c:v>
                </c:pt>
                <c:pt idx="3">
                  <c:v>JHARKHAND</c:v>
                </c:pt>
                <c:pt idx="4">
                  <c:v>KARNATAKA</c:v>
                </c:pt>
                <c:pt idx="5">
                  <c:v>KERALA</c:v>
                </c:pt>
                <c:pt idx="6">
                  <c:v>MAHARASHTRA</c:v>
                </c:pt>
                <c:pt idx="7">
                  <c:v>RAJASTHAN</c:v>
                </c:pt>
                <c:pt idx="8">
                  <c:v>TAMIL NADU</c:v>
                </c:pt>
                <c:pt idx="9">
                  <c:v>TELANGANA</c:v>
                </c:pt>
                <c:pt idx="10">
                  <c:v>UTTARAKHAND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52</c:v>
                </c:pt>
                <c:pt idx="1">
                  <c:v>142</c:v>
                </c:pt>
                <c:pt idx="2">
                  <c:v>8</c:v>
                </c:pt>
                <c:pt idx="3">
                  <c:v>71</c:v>
                </c:pt>
                <c:pt idx="4">
                  <c:v>146</c:v>
                </c:pt>
                <c:pt idx="5">
                  <c:v>125</c:v>
                </c:pt>
                <c:pt idx="6">
                  <c:v>1504</c:v>
                </c:pt>
                <c:pt idx="7">
                  <c:v>481</c:v>
                </c:pt>
                <c:pt idx="8">
                  <c:v>43</c:v>
                </c:pt>
                <c:pt idx="9">
                  <c:v>18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0-4A0D-A91E-68ACE68D4B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Instalment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BIHAR</c:v>
                </c:pt>
                <c:pt idx="1">
                  <c:v>GUJARAT</c:v>
                </c:pt>
                <c:pt idx="2">
                  <c:v>HIMACHAL PRADESH</c:v>
                </c:pt>
                <c:pt idx="3">
                  <c:v>JHARKHAND</c:v>
                </c:pt>
                <c:pt idx="4">
                  <c:v>KARNATAKA</c:v>
                </c:pt>
                <c:pt idx="5">
                  <c:v>KERALA</c:v>
                </c:pt>
                <c:pt idx="6">
                  <c:v>MAHARASHTRA</c:v>
                </c:pt>
                <c:pt idx="7">
                  <c:v>RAJASTHAN</c:v>
                </c:pt>
                <c:pt idx="8">
                  <c:v>TAMIL NADU</c:v>
                </c:pt>
                <c:pt idx="9">
                  <c:v>TELANGANA</c:v>
                </c:pt>
                <c:pt idx="10">
                  <c:v>UTTARAKHAND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318</c:v>
                </c:pt>
                <c:pt idx="1">
                  <c:v>629</c:v>
                </c:pt>
                <c:pt idx="2">
                  <c:v>33</c:v>
                </c:pt>
                <c:pt idx="3">
                  <c:v>32</c:v>
                </c:pt>
                <c:pt idx="4">
                  <c:v>573</c:v>
                </c:pt>
                <c:pt idx="5">
                  <c:v>94</c:v>
                </c:pt>
                <c:pt idx="6">
                  <c:v>4899</c:v>
                </c:pt>
                <c:pt idx="7">
                  <c:v>236</c:v>
                </c:pt>
                <c:pt idx="8">
                  <c:v>193</c:v>
                </c:pt>
                <c:pt idx="9">
                  <c:v>54</c:v>
                </c:pt>
                <c:pt idx="1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C0-4A0D-A91E-68ACE68D4B2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Instalment 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BIHAR</c:v>
                </c:pt>
                <c:pt idx="1">
                  <c:v>GUJARAT</c:v>
                </c:pt>
                <c:pt idx="2">
                  <c:v>HIMACHAL PRADESH</c:v>
                </c:pt>
                <c:pt idx="3">
                  <c:v>JHARKHAND</c:v>
                </c:pt>
                <c:pt idx="4">
                  <c:v>KARNATAKA</c:v>
                </c:pt>
                <c:pt idx="5">
                  <c:v>KERALA</c:v>
                </c:pt>
                <c:pt idx="6">
                  <c:v>MAHARASHTRA</c:v>
                </c:pt>
                <c:pt idx="7">
                  <c:v>RAJASTHAN</c:v>
                </c:pt>
                <c:pt idx="8">
                  <c:v>TAMIL NADU</c:v>
                </c:pt>
                <c:pt idx="9">
                  <c:v>TELANGANA</c:v>
                </c:pt>
                <c:pt idx="10">
                  <c:v>UTTARAKHAND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4</c:v>
                </c:pt>
                <c:pt idx="1">
                  <c:v>233</c:v>
                </c:pt>
                <c:pt idx="2">
                  <c:v>29</c:v>
                </c:pt>
                <c:pt idx="3">
                  <c:v>1</c:v>
                </c:pt>
                <c:pt idx="4">
                  <c:v>2</c:v>
                </c:pt>
                <c:pt idx="5">
                  <c:v>61</c:v>
                </c:pt>
                <c:pt idx="6">
                  <c:v>2054</c:v>
                </c:pt>
                <c:pt idx="7">
                  <c:v>4</c:v>
                </c:pt>
                <c:pt idx="8">
                  <c:v>84</c:v>
                </c:pt>
                <c:pt idx="9">
                  <c:v>4</c:v>
                </c:pt>
                <c:pt idx="1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C0-4A0D-A91E-68ACE68D4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7990816"/>
        <c:axId val="497990160"/>
      </c:barChart>
      <c:catAx>
        <c:axId val="49799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90160"/>
        <c:crosses val="autoZero"/>
        <c:auto val="1"/>
        <c:lblAlgn val="ctr"/>
        <c:lblOffset val="100"/>
        <c:noMultiLvlLbl val="0"/>
      </c:catAx>
      <c:valAx>
        <c:axId val="4979901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79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3836991862464"/>
          <c:y val="2.3736063133510343E-2"/>
          <c:w val="0.85536163008137533"/>
          <c:h val="0.895423357407512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Instalment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CHHATTISGARH</c:v>
                </c:pt>
                <c:pt idx="1">
                  <c:v>NAGALAND</c:v>
                </c:pt>
                <c:pt idx="2">
                  <c:v>UTTAR PRADESH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</c:v>
                </c:pt>
                <c:pt idx="1">
                  <c:v>16</c:v>
                </c:pt>
                <c:pt idx="2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0-4A0D-A91E-68ACE68D4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Instalment 2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CHHATTISGARH</c:v>
                </c:pt>
                <c:pt idx="1">
                  <c:v>NAGALAND</c:v>
                </c:pt>
                <c:pt idx="2">
                  <c:v>UTTAR PRADESH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0-4A0D-A91E-68ACE68D4B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Instalment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CHHATTISGARH</c:v>
                </c:pt>
                <c:pt idx="1">
                  <c:v>NAGALAND</c:v>
                </c:pt>
                <c:pt idx="2">
                  <c:v>UTTAR PRADESH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44</c:v>
                </c:pt>
                <c:pt idx="1">
                  <c:v>52</c:v>
                </c:pt>
                <c:pt idx="2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0-4A0D-A91E-68ACE68D4B2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Instalment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CHHATTISGARH</c:v>
                </c:pt>
                <c:pt idx="1">
                  <c:v>NAGALAND</c:v>
                </c:pt>
                <c:pt idx="2">
                  <c:v>UTTAR PRADESH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84</c:v>
                </c:pt>
                <c:pt idx="1">
                  <c:v>82</c:v>
                </c:pt>
                <c:pt idx="2">
                  <c:v>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C0-4A0D-A91E-68ACE68D4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7990816"/>
        <c:axId val="497990160"/>
      </c:barChart>
      <c:catAx>
        <c:axId val="49799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90160"/>
        <c:crosses val="autoZero"/>
        <c:auto val="1"/>
        <c:lblAlgn val="ctr"/>
        <c:lblOffset val="100"/>
        <c:noMultiLvlLbl val="0"/>
      </c:catAx>
      <c:valAx>
        <c:axId val="4979901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799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D3C59-68AD-4BE4-BECB-A9C2A4A61725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A57EA-F117-4856-AAD2-0A92B762E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29159C05-0B82-4B27-9FCD-B66A53AACD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9A70495-1C62-40CB-B968-B26791CC3A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1C03751-7E75-4059-9123-76C867C25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137BDD-F40D-4E84-BF69-817865C8A65A}" type="slidenum">
              <a:rPr lang="en-IN" altLang="en-US"/>
              <a:pPr>
                <a:spcBef>
                  <a:spcPct val="0"/>
                </a:spcBef>
              </a:pPr>
              <a:t>18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65487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3B79-4761-46CA-8A79-25E1D2F1AA51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1930-5326-48A8-B713-8B12532B2924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999-26A5-41A5-910A-307EAD42BDB1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1D57-4D99-472C-A85E-61245050F614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E291-1BAB-4297-A4FD-4B0DA3D62D08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875-92D0-4B5B-939D-CC9963A1D98F}" type="datetime1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7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3E42-F771-41F7-9C55-F8BAD05FEBED}" type="datetime1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8BE-3D6A-4DA3-B00A-DDBD1F30FA20}" type="datetime1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C9E3-779B-4C0D-96E6-FD898A157059}" type="datetime1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5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5CDE-4AF9-4586-8BF7-187FB45C77CC}" type="datetime1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7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5853-473A-4437-B16B-097413336620}" type="datetime1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DF63-013A-4925-B52A-F52A145012AE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069EF6F-900F-4C58-A9A1-E1502E6D89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50896361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0DFE1930-F259-4235-930A-9B93A93E5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5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chart" Target="../charts/chart8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5" Type="http://schemas.openxmlformats.org/officeDocument/2006/relationships/chart" Target="../charts/chart9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5" Type="http://schemas.openxmlformats.org/officeDocument/2006/relationships/chart" Target="../charts/chart10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5" Type="http://schemas.openxmlformats.org/officeDocument/2006/relationships/chart" Target="../charts/chart19.x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rightsinitiativ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chart" Target="../charts/char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chart" Target="../charts/char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chart" Target="../charts/chart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chart" Target="../charts/chart4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chart" Target="../charts/chart5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chart" Target="../charts/chart6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chart" Target="../charts/char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5">
            <a:extLst>
              <a:ext uri="{FF2B5EF4-FFF2-40B4-BE49-F238E27FC236}">
                <a16:creationId xmlns:a16="http://schemas.microsoft.com/office/drawing/2014/main" id="{DA62980A-0AE3-4E38-A242-9BCAD2AFC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4" y="103277"/>
            <a:ext cx="8358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66FF"/>
                </a:solidFill>
              </a:rPr>
              <a:t>Commonwealth Human Rights Initiative</a:t>
            </a:r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0DA37995-E1C5-4A6A-A3A8-71F83F69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0278"/>
            <a:ext cx="12192000" cy="221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3600" b="1" dirty="0"/>
              <a:t>Payment Failures &amp; Successful Reprocessing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400" b="1" dirty="0"/>
              <a:t>Graphical Representation of Data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obtained through </a:t>
            </a:r>
            <a:r>
              <a:rPr lang="en-US" altLang="en-US" sz="2200" b="1" i="1" dirty="0"/>
              <a:t>The Right to Information Act, 2005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 dirty="0"/>
              <a:t>(Payment Failures applicable to COVID-19 Lockdown period)</a:t>
            </a:r>
          </a:p>
        </p:txBody>
      </p:sp>
      <p:sp>
        <p:nvSpPr>
          <p:cNvPr id="69" name="Rectangle 17">
            <a:extLst>
              <a:ext uri="{FF2B5EF4-FFF2-40B4-BE49-F238E27FC236}">
                <a16:creationId xmlns:a16="http://schemas.microsoft.com/office/drawing/2014/main" id="{0F46F8A1-1F3D-4C4D-8D19-D0E5B7F7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3269"/>
            <a:ext cx="12192000" cy="132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/>
              <a:t>Venkatesh Nayak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 err="1"/>
              <a:t>Programme</a:t>
            </a:r>
            <a:r>
              <a:rPr lang="en-US" altLang="en-US" sz="2000" b="1" i="1" dirty="0"/>
              <a:t> Head, Access to Information </a:t>
            </a:r>
            <a:r>
              <a:rPr lang="en-US" altLang="en-US" sz="2000" b="1" i="1" dirty="0" err="1"/>
              <a:t>Programme</a:t>
            </a:r>
            <a:endParaRPr lang="en-US" altLang="en-US" sz="2000" b="1" i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/>
              <a:t>January 2021</a:t>
            </a:r>
          </a:p>
        </p:txBody>
      </p:sp>
      <p:pic>
        <p:nvPicPr>
          <p:cNvPr id="71" name="Picture 13">
            <a:extLst>
              <a:ext uri="{FF2B5EF4-FFF2-40B4-BE49-F238E27FC236}">
                <a16:creationId xmlns:a16="http://schemas.microsoft.com/office/drawing/2014/main" id="{0A3FAD69-F8A7-4A82-AEFA-08C61CB0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9"/>
            <a:ext cx="7858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Line 4">
            <a:extLst>
              <a:ext uri="{FF2B5EF4-FFF2-40B4-BE49-F238E27FC236}">
                <a16:creationId xmlns:a16="http://schemas.microsoft.com/office/drawing/2014/main" id="{934D58B8-390E-44F7-BC95-0C495BAF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842196"/>
            <a:ext cx="12192000" cy="10511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B9B9A-839C-42FF-B18F-1554FB535BD8}"/>
              </a:ext>
            </a:extLst>
          </p:cNvPr>
          <p:cNvSpPr/>
          <p:nvPr/>
        </p:nvSpPr>
        <p:spPr>
          <a:xfrm>
            <a:off x="0" y="1160748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en-IN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Pradhan Mantri-KISAN Yojana (PMKY)</a:t>
            </a:r>
            <a:endParaRPr lang="en-IN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2512EA77-92A6-4331-8E20-F62DA4D89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80" y="1916832"/>
            <a:ext cx="12192000" cy="40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/>
              <a:t>(excluding West Bengal which has not yet participated in this Scheme)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D5E2-FC6A-4769-9530-55DA73F9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120" y="6389598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748690B-B73E-427A-8949-5A784A17A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304392"/>
              </p:ext>
            </p:extLst>
          </p:nvPr>
        </p:nvGraphicFramePr>
        <p:xfrm>
          <a:off x="515380" y="926657"/>
          <a:ext cx="11125236" cy="588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0484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748690B-B73E-427A-8949-5A784A17A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46413"/>
              </p:ext>
            </p:extLst>
          </p:nvPr>
        </p:nvGraphicFramePr>
        <p:xfrm>
          <a:off x="515380" y="926657"/>
          <a:ext cx="11125236" cy="588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34430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Madhya Pradesh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12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748690B-B73E-427A-8949-5A784A17A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494028"/>
              </p:ext>
            </p:extLst>
          </p:nvPr>
        </p:nvGraphicFramePr>
        <p:xfrm>
          <a:off x="2243572" y="926657"/>
          <a:ext cx="7596844" cy="588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877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97DEAD-C727-4569-AC82-C32B92A930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3297898"/>
              </p:ext>
            </p:extLst>
          </p:nvPr>
        </p:nvGraphicFramePr>
        <p:xfrm>
          <a:off x="1523492" y="1134034"/>
          <a:ext cx="9325036" cy="2510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2A686FA-9FD7-46E3-A66C-3A4916251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277754"/>
              </p:ext>
            </p:extLst>
          </p:nvPr>
        </p:nvGraphicFramePr>
        <p:xfrm>
          <a:off x="1523492" y="4176051"/>
          <a:ext cx="9469052" cy="227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9905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1AFD7DB-7C78-4732-922F-7EA1EE881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980482"/>
              </p:ext>
            </p:extLst>
          </p:nvPr>
        </p:nvGraphicFramePr>
        <p:xfrm>
          <a:off x="2036226" y="1172805"/>
          <a:ext cx="8128000" cy="201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4D6A0D6-BB6D-4645-B03B-C81E158A1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630040"/>
              </p:ext>
            </p:extLst>
          </p:nvPr>
        </p:nvGraphicFramePr>
        <p:xfrm>
          <a:off x="2032000" y="4231791"/>
          <a:ext cx="8128000" cy="190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461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664E46E-2B75-474B-BE8A-FF46B77720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633536"/>
              </p:ext>
            </p:extLst>
          </p:nvPr>
        </p:nvGraphicFramePr>
        <p:xfrm>
          <a:off x="2032000" y="926657"/>
          <a:ext cx="8128000" cy="3283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780E060-5CE5-4021-91BF-C71C27D24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626542"/>
              </p:ext>
            </p:extLst>
          </p:nvPr>
        </p:nvGraphicFramePr>
        <p:xfrm>
          <a:off x="2032000" y="4219108"/>
          <a:ext cx="8128000" cy="24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8792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Instalment-wise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9BACAD-30F2-4657-8134-00D537B090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915399"/>
              </p:ext>
            </p:extLst>
          </p:nvPr>
        </p:nvGraphicFramePr>
        <p:xfrm>
          <a:off x="2032000" y="1340767"/>
          <a:ext cx="8128000" cy="192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36900A4-213D-4AF7-A166-4B4988FB4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5086"/>
              </p:ext>
            </p:extLst>
          </p:nvPr>
        </p:nvGraphicFramePr>
        <p:xfrm>
          <a:off x="2032000" y="4209966"/>
          <a:ext cx="8128000" cy="192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034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DB059-F20A-4F55-BD37-496ED8CF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72" y="6484255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615675-5DC6-4560-AA33-4CA95F04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Payments Reprocessed: Region-wise Breakup (%)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462CB6-84CA-4528-82F9-930C477B9614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3A14E50-430B-44F2-A08A-75E1BEC6CA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753212"/>
              </p:ext>
            </p:extLst>
          </p:nvPr>
        </p:nvGraphicFramePr>
        <p:xfrm>
          <a:off x="1091444" y="926657"/>
          <a:ext cx="10045116" cy="59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592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:a16="http://schemas.microsoft.com/office/drawing/2014/main" id="{E4A16514-F774-49D2-A5D6-576498DA7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745149"/>
            <a:ext cx="12192000" cy="42255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52090704-1DED-404B-91A3-C5439BA90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08242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Email	   :  </a:t>
            </a:r>
            <a:r>
              <a:rPr lang="en-US" altLang="en-US" sz="2200" u="sng" dirty="0">
                <a:latin typeface="Verdana" panose="020B0604030504040204" pitchFamily="34" charset="0"/>
              </a:rPr>
              <a:t>venkatesh@humanrightsinitiative.org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5BBB63C2-C565-4B1B-BD58-1F4D61388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884" y="228601"/>
            <a:ext cx="75488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Verdana" panose="020B0604030504040204" pitchFamily="34" charset="0"/>
              </a:rPr>
              <a:t>For more information please contact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BB350521-E9BE-4721-97C8-08D7439D9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9741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Tel.	   :   +91-9871050555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82AA3AD0-8DAF-47BB-B937-603E043F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65255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>
                <a:latin typeface="Verdana" panose="020B0604030504040204" pitchFamily="34" charset="0"/>
              </a:rPr>
              <a:t>Website :   </a:t>
            </a:r>
            <a:r>
              <a:rPr lang="en-US" altLang="en-US" sz="2200" u="sng">
                <a:latin typeface="Verdana" panose="020B0604030504040204" pitchFamily="34" charset="0"/>
                <a:hlinkClick r:id="rId3"/>
              </a:rPr>
              <a:t>www.humanrightsinitiative.org</a:t>
            </a:r>
            <a:r>
              <a:rPr lang="en-US" altLang="en-US" sz="2200" u="sng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9334ACD2-2ADC-4CC7-89DE-231BC73FC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80" y="1484313"/>
            <a:ext cx="1221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#55A, 3</a:t>
            </a:r>
            <a:r>
              <a:rPr lang="en-US" altLang="en-US" sz="2000" baseline="30000" dirty="0">
                <a:latin typeface="Verdana" panose="020B0604030504040204" pitchFamily="34" charset="0"/>
              </a:rPr>
              <a:t>rd</a:t>
            </a:r>
            <a:r>
              <a:rPr lang="en-US" altLang="en-US" sz="2000" dirty="0">
                <a:latin typeface="Verdana" panose="020B0604030504040204" pitchFamily="34" charset="0"/>
              </a:rPr>
              <a:t> Floor, Siddharth Chambers-1, Kalu Sarai, New Delhi- 110 016</a:t>
            </a:r>
            <a:endParaRPr lang="en-US" altLang="en-US" sz="2000" u="sng" dirty="0">
              <a:latin typeface="Verdana" panose="020B06040305040402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6E128229-2474-46A2-9ECA-826AC23C7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28688"/>
            <a:ext cx="8284640" cy="52322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Commonwealth Human Rights Initiative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091FE228-A94A-48F9-810A-B2A8C5821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339" y="5157195"/>
            <a:ext cx="906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Thank you</a:t>
            </a:r>
            <a:endParaRPr lang="en-US" altLang="en-US" sz="2400" b="1" u="sng" dirty="0">
              <a:latin typeface="Verdan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AC126D-9801-4370-9840-6FD3AB5F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18</a:t>
            </a:fld>
            <a:endParaRPr lang="en-US" sz="1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1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16">
            <a:extLst>
              <a:ext uri="{FF2B5EF4-FFF2-40B4-BE49-F238E27FC236}">
                <a16:creationId xmlns:a16="http://schemas.microsoft.com/office/drawing/2014/main" id="{0DA37995-E1C5-4A6A-A3A8-71F83F69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4924"/>
            <a:ext cx="12192000" cy="175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3600" b="1" dirty="0"/>
              <a:t>Payment Failures and Successful Reprocessing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400" b="1" dirty="0"/>
              <a:t>Graphical Representation of Data 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400" i="1" dirty="0"/>
              <a:t>(applicable to COVID-19 Lockdown period)</a:t>
            </a:r>
          </a:p>
        </p:txBody>
      </p:sp>
      <p:pic>
        <p:nvPicPr>
          <p:cNvPr id="71" name="Picture 13">
            <a:extLst>
              <a:ext uri="{FF2B5EF4-FFF2-40B4-BE49-F238E27FC236}">
                <a16:creationId xmlns:a16="http://schemas.microsoft.com/office/drawing/2014/main" id="{0A3FAD69-F8A7-4A82-AEFA-08C61CB0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9"/>
            <a:ext cx="7858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Line 4">
            <a:extLst>
              <a:ext uri="{FF2B5EF4-FFF2-40B4-BE49-F238E27FC236}">
                <a16:creationId xmlns:a16="http://schemas.microsoft.com/office/drawing/2014/main" id="{934D58B8-390E-44F7-BC95-0C495BAF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842196"/>
            <a:ext cx="12192000" cy="10511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B9B9A-839C-42FF-B18F-1554FB535BD8}"/>
              </a:ext>
            </a:extLst>
          </p:cNvPr>
          <p:cNvSpPr/>
          <p:nvPr/>
        </p:nvSpPr>
        <p:spPr>
          <a:xfrm>
            <a:off x="381919" y="103277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en-IN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Pradhan Mantri-KISAN Yojana (PMKY)</a:t>
            </a:r>
            <a:endParaRPr lang="en-IN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D5E2-FC6A-4769-9530-55DA73F9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120" y="6389598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1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3053105"/>
              </p:ext>
            </p:ext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 Failures: State-wise Breakup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63B53E2-9857-4153-80F6-E5B39C8B39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143354"/>
              </p:ext>
            </p:extLst>
          </p:nvPr>
        </p:nvGraphicFramePr>
        <p:xfrm>
          <a:off x="371364" y="908720"/>
          <a:ext cx="11521280" cy="5814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 Failures: State-wise Breakup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3C7CCCD-44A3-43D8-97EE-22C9A9B30F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3446358"/>
              </p:ext>
            </p:extLst>
          </p:nvPr>
        </p:nvGraphicFramePr>
        <p:xfrm>
          <a:off x="1055440" y="926657"/>
          <a:ext cx="10009112" cy="59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7243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 Failures: UT-wise Breakup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64A9A75-FBA6-4C62-9EDB-A5311BBA05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12009"/>
              </p:ext>
            </p:extLst>
          </p:nvPr>
        </p:nvGraphicFramePr>
        <p:xfrm>
          <a:off x="2032000" y="139470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021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06C5172-252C-47B2-9730-B8B002526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1316342"/>
              </p:ext>
            </p:extLst>
          </p:nvPr>
        </p:nvGraphicFramePr>
        <p:xfrm>
          <a:off x="767408" y="926657"/>
          <a:ext cx="10729192" cy="590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DB059-F20A-4F55-BD37-496ED8CF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4372" y="6484255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615675-5DC6-4560-AA33-4CA95F04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 Failures: Region-wise Breakup (%)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462CB6-84CA-4528-82F9-930C477B9614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</p:spTree>
    <p:extLst>
      <p:ext uri="{BB962C8B-B14F-4D97-AF65-F5344CB8AC3E}">
        <p14:creationId xmlns:p14="http://schemas.microsoft.com/office/powerpoint/2010/main" val="415695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Payment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C07E233-7739-4735-AEC7-AE3EFF896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700732"/>
              </p:ext>
            </p:extLst>
          </p:nvPr>
        </p:nvGraphicFramePr>
        <p:xfrm>
          <a:off x="3071664" y="983048"/>
          <a:ext cx="5544616" cy="571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6723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C07E233-7739-4735-AEC7-AE3EFF896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113161"/>
              </p:ext>
            </p:extLst>
          </p:nvPr>
        </p:nvGraphicFramePr>
        <p:xfrm>
          <a:off x="587388" y="926657"/>
          <a:ext cx="11089232" cy="591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228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20"/>
            <a:ext cx="12108668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PMKY COVID Lockdown Transfer Failures Reprocessed: State-wise Breakup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D5438-830C-4715-AF68-9FEEA2A2EBB6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928A-5663-4AD5-AB20-40668CCE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0281" y="6486797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C07E233-7739-4735-AEC7-AE3EFF896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381523"/>
              </p:ext>
            </p:extLst>
          </p:nvPr>
        </p:nvGraphicFramePr>
        <p:xfrm>
          <a:off x="587388" y="926657"/>
          <a:ext cx="11089232" cy="591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394559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3955</TotalTime>
  <Words>441</Words>
  <Application>Microsoft Office PowerPoint</Application>
  <PresentationFormat>Widescreen</PresentationFormat>
  <Paragraphs>70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Wingdings</vt:lpstr>
      <vt:lpstr>Office Theme</vt:lpstr>
      <vt:lpstr>think-cell Slide</vt:lpstr>
      <vt:lpstr>PowerPoint Presentation</vt:lpstr>
      <vt:lpstr>PowerPoint Presentation</vt:lpstr>
      <vt:lpstr>PMKY COVID Lockdown Payment Failures: State-wise Breakup</vt:lpstr>
      <vt:lpstr>PMKY COVID Lockdown Payment Failures: State-wise Breakup</vt:lpstr>
      <vt:lpstr>PMKY COVID Lockdown Payment Failures: UT-wise Breakup</vt:lpstr>
      <vt:lpstr>PMKY COVID Lockdown Payment Failures: Region-wise Breakup (%)</vt:lpstr>
      <vt:lpstr>PMKY COVID Lockdown Payment Failures Reprocessed: State-wise Breakup</vt:lpstr>
      <vt:lpstr>PMKY COVID Lockdown Transfer Failures Reprocessed: State-wise Breakup</vt:lpstr>
      <vt:lpstr>PMKY COVID Lockdown Transfer Failures Reprocessed: State-wise Breakup</vt:lpstr>
      <vt:lpstr>PMKY COVID Lockdown Instalment-wise Transfer Failures Reprocessed: State-wise Breakup</vt:lpstr>
      <vt:lpstr>PMKY COVID Lockdown Instalment-wise Transfer Failures Reprocessed: State-wise Breakup</vt:lpstr>
      <vt:lpstr>PMKY COVID Lockdown Instalment-wise Transfer Failures Reprocessed: Madhya Pradesh</vt:lpstr>
      <vt:lpstr>PMKY COVID Lockdown Instalment-wise Transfer Failures Reprocessed: State-wise Breakup</vt:lpstr>
      <vt:lpstr>PMKY COVID Lockdown Instalment-wise Transfer Failures Reprocessed: State-wise Breakup</vt:lpstr>
      <vt:lpstr>PMKY COVID Lockdown Instalment-wise Transfer Failures Reprocessed: State-wise Breakup</vt:lpstr>
      <vt:lpstr>PMKY COVID Lockdown Instalment-wise Transfer Failures Reprocessed: State-wise Breakup</vt:lpstr>
      <vt:lpstr>PMKY COVID Lockdown Payments Reprocessed: Region-wise Breakup (%)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States in India account for 77% pendency till year to date</dc:title>
  <dc:creator>Neha Chauhan</dc:creator>
  <cp:lastModifiedBy>Venkatesh Nayak</cp:lastModifiedBy>
  <cp:revision>243</cp:revision>
  <dcterms:created xsi:type="dcterms:W3CDTF">2018-03-09T19:12:10Z</dcterms:created>
  <dcterms:modified xsi:type="dcterms:W3CDTF">2021-01-14T12:07:04Z</dcterms:modified>
</cp:coreProperties>
</file>