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6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gs/tag7.xml" ContentType="application/vnd.openxmlformats-officedocument.presentationml.tag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ags/tag8.xml" ContentType="application/vnd.openxmlformats-officedocument.presentationml.tag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ags/tag9.xml" ContentType="application/vnd.openxmlformats-officedocument.presentationml.tag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ags/tag10.xml" ContentType="application/vnd.openxmlformats-officedocument.presentationml.tag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ags/tag11.xml" ContentType="application/vnd.openxmlformats-officedocument.presentationml.tags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ags/tag12.xml" ContentType="application/vnd.openxmlformats-officedocument.presentationml.tags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ags/tag13.xml" ContentType="application/vnd.openxmlformats-officedocument.presentationml.tag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ags/tag14.xml" ContentType="application/vnd.openxmlformats-officedocument.presentationml.tags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tags/tag15.xml" ContentType="application/vnd.openxmlformats-officedocument.presentationml.tags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ags/tag16.xml" ContentType="application/vnd.openxmlformats-officedocument.presentationml.tag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gs/tag17.xml" ContentType="application/vnd.openxmlformats-officedocument.presentationml.tag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tags/tag18.xml" ContentType="application/vnd.openxmlformats-officedocument.presentationml.tags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tags/tag19.xml" ContentType="application/vnd.openxmlformats-officedocument.presentationml.tags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tags/tag20.xml" ContentType="application/vnd.openxmlformats-officedocument.presentationml.tags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tags/tag21.xml" ContentType="application/vnd.openxmlformats-officedocument.presentationml.tags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tags/tag22.xml" ContentType="application/vnd.openxmlformats-officedocument.presentationml.tags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tags/tag23.xml" ContentType="application/vnd.openxmlformats-officedocument.presentationml.tags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tags/tag24.xml" ContentType="application/vnd.openxmlformats-officedocument.presentationml.tags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tags/tag25.xml" ContentType="application/vnd.openxmlformats-officedocument.presentationml.tags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tags/tag26.xml" ContentType="application/vnd.openxmlformats-officedocument.presentationml.tags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tags/tag27.xml" ContentType="application/vnd.openxmlformats-officedocument.presentationml.tags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tags/tag28.xml" ContentType="application/vnd.openxmlformats-officedocument.presentationml.tags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tags/tag29.xml" ContentType="application/vnd.openxmlformats-officedocument.presentationml.tags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tags/tag30.xml" ContentType="application/vnd.openxmlformats-officedocument.presentationml.tags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tags/tag31.xml" ContentType="application/vnd.openxmlformats-officedocument.presentationml.tags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tags/tag32.xml" ContentType="application/vnd.openxmlformats-officedocument.presentationml.tags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tags/tag33.xml" ContentType="application/vnd.openxmlformats-officedocument.presentationml.tags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tags/tag34.xml" ContentType="application/vnd.openxmlformats-officedocument.presentationml.tags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tags/tag35.xml" ContentType="application/vnd.openxmlformats-officedocument.presentationml.tags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tags/tag36.xml" ContentType="application/vnd.openxmlformats-officedocument.presentationml.tags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tags/tag37.xml" ContentType="application/vnd.openxmlformats-officedocument.presentationml.tags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tags/tag38.xml" ContentType="application/vnd.openxmlformats-officedocument.presentationml.tags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tags/tag39.xml" ContentType="application/vnd.openxmlformats-officedocument.presentationml.tags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tags/tag40.xml" ContentType="application/vnd.openxmlformats-officedocument.presentationml.tags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41"/>
  </p:notesMasterIdLst>
  <p:sldIdLst>
    <p:sldId id="268" r:id="rId2"/>
    <p:sldId id="352" r:id="rId3"/>
    <p:sldId id="304" r:id="rId4"/>
    <p:sldId id="318" r:id="rId5"/>
    <p:sldId id="317" r:id="rId6"/>
    <p:sldId id="319" r:id="rId7"/>
    <p:sldId id="320" r:id="rId8"/>
    <p:sldId id="321" r:id="rId9"/>
    <p:sldId id="322" r:id="rId10"/>
    <p:sldId id="323" r:id="rId11"/>
    <p:sldId id="324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2" r:id="rId20"/>
    <p:sldId id="333" r:id="rId21"/>
    <p:sldId id="337" r:id="rId22"/>
    <p:sldId id="334" r:id="rId23"/>
    <p:sldId id="335" r:id="rId24"/>
    <p:sldId id="336" r:id="rId25"/>
    <p:sldId id="338" r:id="rId26"/>
    <p:sldId id="339" r:id="rId27"/>
    <p:sldId id="340" r:id="rId28"/>
    <p:sldId id="341" r:id="rId29"/>
    <p:sldId id="342" r:id="rId30"/>
    <p:sldId id="343" r:id="rId31"/>
    <p:sldId id="344" r:id="rId32"/>
    <p:sldId id="345" r:id="rId33"/>
    <p:sldId id="346" r:id="rId34"/>
    <p:sldId id="347" r:id="rId35"/>
    <p:sldId id="348" r:id="rId36"/>
    <p:sldId id="349" r:id="rId37"/>
    <p:sldId id="350" r:id="rId38"/>
    <p:sldId id="351" r:id="rId39"/>
    <p:sldId id="269" r:id="rId40"/>
  </p:sldIdLst>
  <p:sldSz cx="12192000" cy="6858000"/>
  <p:notesSz cx="6858000" cy="9144000"/>
  <p:custDataLst>
    <p:tags r:id="rId42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F2CC"/>
    <a:srgbClr val="FF00FF"/>
    <a:srgbClr val="66FF66"/>
    <a:srgbClr val="DEDDD9"/>
    <a:srgbClr val="FF3300"/>
    <a:srgbClr val="00CC00"/>
    <a:srgbClr val="00FF99"/>
    <a:srgbClr val="FF0066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>
      <p:cViewPr varScale="1">
        <p:scale>
          <a:sx n="64" d="100"/>
          <a:sy n="64" d="100"/>
        </p:scale>
        <p:origin x="680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4.xlsx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5.xlsx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6.xlsx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7.xlsx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8.xlsx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9.xlsx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0.xlsx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1.xlsx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2.xlsx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3.xlsx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4.xlsx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5.xlsx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7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2658454616153758E-2"/>
          <c:y val="4.4596671260675291E-2"/>
          <c:w val="0.9146830907676925"/>
          <c:h val="0.844492777933158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DC5-4CB4-8127-728C282999B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rgbClr val="FF3300"/>
                </a:solidFill>
              </a:ln>
              <a:effectLst/>
              <a:sp3d contourW="25400">
                <a:contourClr>
                  <a:srgbClr val="FF33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DC5-4CB4-8127-728C282999B8}"/>
              </c:ext>
            </c:extLst>
          </c:dPt>
          <c:dLbls>
            <c:dLbl>
              <c:idx val="0"/>
              <c:layout>
                <c:manualLayout>
                  <c:x val="5.3893709172824168E-3"/>
                  <c:y val="-0.32990699867949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C5-4CB4-8127-728C282999B8}"/>
                </c:ext>
              </c:extLst>
            </c:dLbl>
            <c:dLbl>
              <c:idx val="1"/>
              <c:layout>
                <c:manualLayout>
                  <c:x val="-8.0465551384908806E-3"/>
                  <c:y val="0.360261460101867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C5-4CB4-8127-728C28299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Ineligible Farmers</c:v>
                </c:pt>
                <c:pt idx="1">
                  <c:v>IT Payee Farmers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909924</c:v>
                </c:pt>
                <c:pt idx="1">
                  <c:v>1138710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5-4CB4-8127-728C28299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38298056368084E-2"/>
          <c:y val="3.709885880676958E-2"/>
          <c:w val="0.94957234431073656"/>
          <c:h val="0.865740827005134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CC9900"/>
              </a:solidFill>
              <a:ln w="25400">
                <a:solidFill>
                  <a:srgbClr val="CC9900"/>
                </a:solidFill>
              </a:ln>
              <a:effectLst/>
              <a:sp3d contourW="25400">
                <a:contourClr>
                  <a:srgbClr val="CC99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F1-426F-884F-055C714AA206}"/>
              </c:ext>
            </c:extLst>
          </c:dPt>
          <c:dPt>
            <c:idx val="1"/>
            <c:bubble3D val="0"/>
            <c:explosion val="8"/>
            <c:spPr>
              <a:solidFill>
                <a:srgbClr val="66FF66"/>
              </a:solidFill>
              <a:ln w="25400">
                <a:solidFill>
                  <a:srgbClr val="66FF66"/>
                </a:solidFill>
              </a:ln>
              <a:effectLst/>
              <a:sp3d contourW="25400">
                <a:contourClr>
                  <a:srgbClr val="66FF6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F1-426F-884F-055C714AA206}"/>
              </c:ext>
            </c:extLst>
          </c:dPt>
          <c:dPt>
            <c:idx val="2"/>
            <c:bubble3D val="0"/>
            <c:explosion val="5"/>
            <c:spPr>
              <a:solidFill>
                <a:srgbClr val="FF00FF"/>
              </a:solidFill>
              <a:ln w="25400">
                <a:solidFill>
                  <a:srgbClr val="FF00FF"/>
                </a:solidFill>
              </a:ln>
              <a:effectLst/>
              <a:sp3d contourW="25400">
                <a:contourClr>
                  <a:srgbClr val="FF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F1-426F-884F-055C714AA206}"/>
              </c:ext>
            </c:extLst>
          </c:dPt>
          <c:dPt>
            <c:idx val="3"/>
            <c:bubble3D val="0"/>
            <c:explosion val="8"/>
            <c:spPr>
              <a:solidFill>
                <a:srgbClr val="0099FF"/>
              </a:solidFill>
              <a:ln w="25400">
                <a:solidFill>
                  <a:srgbClr val="0099FF"/>
                </a:solidFill>
              </a:ln>
              <a:effectLst/>
              <a:sp3d contourW="25400"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F1-426F-884F-055C714AA206}"/>
              </c:ext>
            </c:extLst>
          </c:dPt>
          <c:dPt>
            <c:idx val="4"/>
            <c:bubble3D val="0"/>
            <c:explosion val="11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  <a:sp3d contourW="25400">
                <a:contourClr>
                  <a:schemeClr val="tx1">
                    <a:lumMod val="75000"/>
                    <a:lumOff val="2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F1-426F-884F-055C714AA206}"/>
              </c:ext>
            </c:extLst>
          </c:dPt>
          <c:dPt>
            <c:idx val="5"/>
            <c:bubble3D val="0"/>
            <c:explosion val="15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4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2F1-426F-884F-055C714AA206}"/>
              </c:ext>
            </c:extLst>
          </c:dPt>
          <c:dPt>
            <c:idx val="6"/>
            <c:bubble3D val="0"/>
            <c:explosion val="15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2F1-426F-884F-055C714AA206}"/>
              </c:ext>
            </c:extLst>
          </c:dPt>
          <c:dLbls>
            <c:dLbl>
              <c:idx val="0"/>
              <c:layout>
                <c:manualLayout>
                  <c:x val="-1.3397886811979867E-2"/>
                  <c:y val="-0.13497315985344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1-426F-884F-055C714AA206}"/>
                </c:ext>
              </c:extLst>
            </c:dLbl>
            <c:dLbl>
              <c:idx val="1"/>
              <c:layout>
                <c:manualLayout>
                  <c:x val="-0.10168417155737361"/>
                  <c:y val="1.42411158183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1-426F-884F-055C714AA206}"/>
                </c:ext>
              </c:extLst>
            </c:dLbl>
            <c:dLbl>
              <c:idx val="2"/>
              <c:layout>
                <c:manualLayout>
                  <c:x val="1.1504221380323974E-2"/>
                  <c:y val="6.965394928745297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1-426F-884F-055C714AA206}"/>
                </c:ext>
              </c:extLst>
            </c:dLbl>
            <c:dLbl>
              <c:idx val="3"/>
              <c:layout>
                <c:manualLayout>
                  <c:x val="2.1152851025501268E-2"/>
                  <c:y val="-3.2911660430221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1-426F-884F-055C714AA206}"/>
                </c:ext>
              </c:extLst>
            </c:dLbl>
            <c:dLbl>
              <c:idx val="4"/>
              <c:layout>
                <c:manualLayout>
                  <c:x val="4.0896509261834441E-2"/>
                  <c:y val="-1.66935717467862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F1-426F-884F-055C714AA206}"/>
                </c:ext>
              </c:extLst>
            </c:dLbl>
            <c:dLbl>
              <c:idx val="5"/>
              <c:layout>
                <c:manualLayout>
                  <c:x val="7.1593788236802916E-2"/>
                  <c:y val="-1.6630727351879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F1-426F-884F-055C714AA206}"/>
                </c:ext>
              </c:extLst>
            </c:dLbl>
            <c:dLbl>
              <c:idx val="6"/>
              <c:layout>
                <c:manualLayout>
                  <c:x val="-3.6894623565316052E-2"/>
                  <c:y val="-2.57736551553577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F1-426F-884F-055C714AA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Northern India</c:v>
                </c:pt>
                <c:pt idx="1">
                  <c:v>Western India</c:v>
                </c:pt>
                <c:pt idx="2">
                  <c:v>Northeastern India</c:v>
                </c:pt>
                <c:pt idx="3">
                  <c:v>Southern India</c:v>
                </c:pt>
                <c:pt idx="4">
                  <c:v>Central India</c:v>
                </c:pt>
                <c:pt idx="5">
                  <c:v>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33.56</c:v>
                </c:pt>
                <c:pt idx="1">
                  <c:v>25.6</c:v>
                </c:pt>
                <c:pt idx="2">
                  <c:v>17.100000000000001</c:v>
                </c:pt>
                <c:pt idx="3">
                  <c:v>15.74</c:v>
                </c:pt>
                <c:pt idx="4">
                  <c:v>4.5</c:v>
                </c:pt>
                <c:pt idx="5">
                  <c:v>2.88</c:v>
                </c:pt>
                <c:pt idx="6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F1-426F-884F-055C714AA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05754990683365E-2"/>
          <c:y val="0.93778726748844321"/>
          <c:w val="0.9793069226461788"/>
          <c:h val="4.9305069730175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Ineligible Farmers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-9.4063622560456254E-3"/>
                  <c:y val="-1.9181966609602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2.2340110358108359E-2"/>
                  <c:y val="-1.4919230834133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0582157538051327E-2"/>
                  <c:y val="-4.7665981694824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9.4063622560456254E-3"/>
                  <c:y val="-5.01303650531429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1757952820058756E-3"/>
                  <c:y val="-2.301439956139769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579565233492573E-2"/>
                      <c:h val="4.0696591223337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3.5273858460171093E-3"/>
                  <c:y val="-3.2802196042453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5.878976410028343E-3"/>
                  <c:y val="-2.13135641894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Northern India</c:v>
                </c:pt>
                <c:pt idx="1">
                  <c:v>Western India</c:v>
                </c:pt>
                <c:pt idx="2">
                  <c:v>Northeastern India</c:v>
                </c:pt>
                <c:pt idx="3">
                  <c:v>Southern India</c:v>
                </c:pt>
                <c:pt idx="4">
                  <c:v>Central India</c:v>
                </c:pt>
                <c:pt idx="5">
                  <c:v>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444907</c:v>
                </c:pt>
                <c:pt idx="1">
                  <c:v>77821</c:v>
                </c:pt>
                <c:pt idx="2">
                  <c:v>349087</c:v>
                </c:pt>
                <c:pt idx="3">
                  <c:v>8886</c:v>
                </c:pt>
                <c:pt idx="4">
                  <c:v>19903</c:v>
                </c:pt>
                <c:pt idx="5">
                  <c:v>1373</c:v>
                </c:pt>
                <c:pt idx="6">
                  <c:v>7947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Payee Farmers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2.4691700922119763E-2"/>
                  <c:y val="-2.142422486086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4-4FA5-A52A-D6629399B380}"/>
                </c:ext>
              </c:extLst>
            </c:dLbl>
            <c:dLbl>
              <c:idx val="1"/>
              <c:layout>
                <c:manualLayout>
                  <c:x val="1.2933748102062733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4-4FA5-A52A-D6629399B380}"/>
                </c:ext>
              </c:extLst>
            </c:dLbl>
            <c:dLbl>
              <c:idx val="2"/>
              <c:layout>
                <c:manualLayout>
                  <c:x val="1.2933748102062648E-2"/>
                  <c:y val="-2.1313277147954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5-418C-A943-1006FB5368D1}"/>
                </c:ext>
              </c:extLst>
            </c:dLbl>
            <c:dLbl>
              <c:idx val="3"/>
              <c:layout>
                <c:manualLayout>
                  <c:x val="1.0582157538051327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5-418C-A943-1006FB5368D1}"/>
                </c:ext>
              </c:extLst>
            </c:dLbl>
            <c:dLbl>
              <c:idx val="4"/>
              <c:layout>
                <c:manualLayout>
                  <c:x val="1.0582157538051327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5-418C-A943-1006FB5368D1}"/>
                </c:ext>
              </c:extLst>
            </c:dLbl>
            <c:dLbl>
              <c:idx val="5"/>
              <c:layout>
                <c:manualLayout>
                  <c:x val="1.6461133948079756E-2"/>
                  <c:y val="2.2409327361981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E6-4717-9A06-225209C7E509}"/>
                </c:ext>
              </c:extLst>
            </c:dLbl>
            <c:dLbl>
              <c:idx val="6"/>
              <c:layout>
                <c:manualLayout>
                  <c:x val="1.4109543384068437E-2"/>
                  <c:y val="-4.37362613899383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E6-4717-9A06-225209C7E509}"/>
                </c:ext>
              </c:extLst>
            </c:dLbl>
            <c:dLbl>
              <c:idx val="7"/>
              <c:layout>
                <c:manualLayout>
                  <c:x val="7.054771692034046E-3"/>
                  <c:y val="-8.96373094479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E6-4717-9A06-225209C7E509}"/>
                </c:ext>
              </c:extLst>
            </c:dLbl>
            <c:dLbl>
              <c:idx val="12"/>
              <c:layout>
                <c:manualLayout>
                  <c:x val="1.5285338666073968E-2"/>
                  <c:y val="-1.0656638573977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4-4FA5-A52A-D6629399B380}"/>
                </c:ext>
              </c:extLst>
            </c:dLbl>
            <c:dLbl>
              <c:idx val="13"/>
              <c:layout>
                <c:manualLayout>
                  <c:x val="3.1746472614153982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Northern India</c:v>
                </c:pt>
                <c:pt idx="1">
                  <c:v>Western India</c:v>
                </c:pt>
                <c:pt idx="2">
                  <c:v>Northeastern India</c:v>
                </c:pt>
                <c:pt idx="3">
                  <c:v>Southern India</c:v>
                </c:pt>
                <c:pt idx="4">
                  <c:v>Central India</c:v>
                </c:pt>
                <c:pt idx="5">
                  <c:v>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242525</c:v>
                </c:pt>
                <c:pt idx="1">
                  <c:v>446556</c:v>
                </c:pt>
                <c:pt idx="2">
                  <c:v>1247</c:v>
                </c:pt>
                <c:pt idx="3">
                  <c:v>313612</c:v>
                </c:pt>
                <c:pt idx="4">
                  <c:v>72279</c:v>
                </c:pt>
                <c:pt idx="5">
                  <c:v>57607</c:v>
                </c:pt>
                <c:pt idx="6">
                  <c:v>4884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21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5.249984840570484E-2"/>
          <c:w val="0.95025481499206643"/>
          <c:h val="0.83045793365785348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D21-4DBB-AA5A-907CBB23AD1E}"/>
              </c:ext>
            </c:extLst>
          </c:dPt>
          <c:dPt>
            <c:idx val="1"/>
            <c:bubble3D val="0"/>
            <c:explosion val="14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D21-4DBB-AA5A-907CBB23AD1E}"/>
              </c:ext>
            </c:extLst>
          </c:dPt>
          <c:dLbls>
            <c:dLbl>
              <c:idx val="0"/>
              <c:layout>
                <c:manualLayout>
                  <c:x val="5.4036365176891286E-8"/>
                  <c:y val="-3.58840282738654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/>
                      <a:t>Rs. </a:t>
                    </a:r>
                    <a:fld id="{8AAAF42B-FC0A-4996-B289-746A6A4F04EB}" type="VALUE">
                      <a:rPr lang="en-US" smtClean="0"/>
                      <a:pPr>
                        <a:defRPr sz="1400" b="1">
                          <a:solidFill>
                            <a:schemeClr val="tx1"/>
                          </a:solidFill>
                        </a:defRPr>
                      </a:pPr>
                      <a:t>[VALUE]</a:t>
                    </a:fld>
                    <a:r>
                      <a:rPr lang="en-US" dirty="0"/>
                      <a:t> crores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93569802231226"/>
                      <c:h val="8.766797007181259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D21-4DBB-AA5A-907CBB23AD1E}"/>
                </c:ext>
              </c:extLst>
            </c:dLbl>
            <c:dLbl>
              <c:idx val="1"/>
              <c:layout>
                <c:manualLayout>
                  <c:x val="-3.9724023314313975E-2"/>
                  <c:y val="-0.111259822536376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Rs. </a:t>
                    </a:r>
                    <a:fld id="{C6F7B5A2-419A-48E5-81CF-0E64C94D2852}" type="VALUE">
                      <a:rPr lang="en-US" smtClean="0"/>
                      <a:pPr/>
                      <a:t>[VALUE]</a:t>
                    </a:fld>
                    <a:r>
                      <a:rPr lang="en-US" dirty="0"/>
                      <a:t> crores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320067713274025"/>
                      <c:h val="8.714061963947959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D21-4DBB-AA5A-907CBB23AD1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Total Payment to Ineligible Farmers</c:v>
                </c:pt>
                <c:pt idx="1">
                  <c:v>Total Payment to IT Payee Farmers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379.03</c:v>
                </c:pt>
                <c:pt idx="1">
                  <c:v>985.09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21-4DBB-AA5A-907CBB23AD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Payout in Crores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6.3939831443864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2.2340110358108314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4.7031811280227693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2.3515905640114063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32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7.0547716920342186E-3"/>
                  <c:y val="-4.2626554295909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1319E-3"/>
                  <c:y val="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5.8789764100285156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Sheet1!$A$2:$A$17</c:f>
              <c:strCache>
                <c:ptCount val="16"/>
                <c:pt idx="0">
                  <c:v>PUNJAB</c:v>
                </c:pt>
                <c:pt idx="1">
                  <c:v>MAHARASHTRA</c:v>
                </c:pt>
                <c:pt idx="2">
                  <c:v>GUJARAT</c:v>
                </c:pt>
                <c:pt idx="3">
                  <c:v>UTTAR PRADESH</c:v>
                </c:pt>
                <c:pt idx="4">
                  <c:v>KARNATAKA</c:v>
                </c:pt>
                <c:pt idx="5">
                  <c:v>TAMIL NADU</c:v>
                </c:pt>
                <c:pt idx="6">
                  <c:v>RAJASTHAN</c:v>
                </c:pt>
                <c:pt idx="7">
                  <c:v>TELANGANA</c:v>
                </c:pt>
                <c:pt idx="8">
                  <c:v>MADHYA PRADESH</c:v>
                </c:pt>
                <c:pt idx="9">
                  <c:v>ASSAM</c:v>
                </c:pt>
                <c:pt idx="10">
                  <c:v>ANDHRA PRADESH</c:v>
                </c:pt>
                <c:pt idx="11">
                  <c:v>BIHAR</c:v>
                </c:pt>
                <c:pt idx="12">
                  <c:v>HARYANA</c:v>
                </c:pt>
                <c:pt idx="13">
                  <c:v>CHHATTISGARH</c:v>
                </c:pt>
                <c:pt idx="14">
                  <c:v>KERALA</c:v>
                </c:pt>
                <c:pt idx="15">
                  <c:v>HIMACHAL PRADESH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323.85000000000002</c:v>
                </c:pt>
                <c:pt idx="1">
                  <c:v>216.9</c:v>
                </c:pt>
                <c:pt idx="2">
                  <c:v>162.34</c:v>
                </c:pt>
                <c:pt idx="3">
                  <c:v>146.01</c:v>
                </c:pt>
                <c:pt idx="4">
                  <c:v>77.44</c:v>
                </c:pt>
                <c:pt idx="5">
                  <c:v>72.819999999999993</c:v>
                </c:pt>
                <c:pt idx="6">
                  <c:v>53.63</c:v>
                </c:pt>
                <c:pt idx="7" formatCode="0.00">
                  <c:v>47.7</c:v>
                </c:pt>
                <c:pt idx="8">
                  <c:v>46.92</c:v>
                </c:pt>
                <c:pt idx="9">
                  <c:v>41.35</c:v>
                </c:pt>
                <c:pt idx="10">
                  <c:v>39.520000000000003</c:v>
                </c:pt>
                <c:pt idx="11">
                  <c:v>32.14</c:v>
                </c:pt>
                <c:pt idx="12">
                  <c:v>29.02</c:v>
                </c:pt>
                <c:pt idx="13">
                  <c:v>17.47</c:v>
                </c:pt>
                <c:pt idx="14">
                  <c:v>12.41</c:v>
                </c:pt>
                <c:pt idx="15" formatCode="0.00">
                  <c:v>10.1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6.3939831443864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1757952820057075E-2"/>
                  <c:y val="-3.41012434367273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4.7031811280227693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2.3515905640114063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32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7.0547716920342186E-3"/>
                  <c:y val="-4.2626554295909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1319E-3"/>
                  <c:y val="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5.8789764100285156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JHARKHAND</c:v>
                </c:pt>
                <c:pt idx="1">
                  <c:v>UTTARAKHAND</c:v>
                </c:pt>
                <c:pt idx="2">
                  <c:v>ODISHA</c:v>
                </c:pt>
                <c:pt idx="3">
                  <c:v>TRIPURA</c:v>
                </c:pt>
                <c:pt idx="4">
                  <c:v>MANIPUR</c:v>
                </c:pt>
                <c:pt idx="5">
                  <c:v>GOA</c:v>
                </c:pt>
                <c:pt idx="6">
                  <c:v>MIZORAM</c:v>
                </c:pt>
                <c:pt idx="7">
                  <c:v>NAGALAND</c:v>
                </c:pt>
                <c:pt idx="8">
                  <c:v>ARUNACHAL PRADESH</c:v>
                </c:pt>
                <c:pt idx="9">
                  <c:v>MEGHALAYA</c:v>
                </c:pt>
                <c:pt idx="10">
                  <c:v>SIKKIM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9.5299999999999994</c:v>
                </c:pt>
                <c:pt idx="1">
                  <c:v>9.15</c:v>
                </c:pt>
                <c:pt idx="2">
                  <c:v>3.95</c:v>
                </c:pt>
                <c:pt idx="3">
                  <c:v>0.64</c:v>
                </c:pt>
                <c:pt idx="4" formatCode="0.00">
                  <c:v>0.56000000000000005</c:v>
                </c:pt>
                <c:pt idx="5" formatCode="0.00">
                  <c:v>0.5</c:v>
                </c:pt>
                <c:pt idx="6">
                  <c:v>0.11</c:v>
                </c:pt>
                <c:pt idx="7">
                  <c:v>0.06</c:v>
                </c:pt>
                <c:pt idx="8">
                  <c:v>0.05</c:v>
                </c:pt>
                <c:pt idx="9">
                  <c:v>0.09</c:v>
                </c:pt>
                <c:pt idx="10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1"/>
              <c:layout>
                <c:manualLayout>
                  <c:x val="8.2305669740398782E-3"/>
                  <c:y val="-5.32831928698864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754-44D2-9031-2E35152D7A1E}"/>
                </c:ext>
              </c:extLst>
            </c:dLbl>
            <c:dLbl>
              <c:idx val="2"/>
              <c:layout>
                <c:manualLayout>
                  <c:x val="2.4691700922119721E-2"/>
                  <c:y val="-4.6889209725500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8812724512091251E-2"/>
                  <c:y val="-4.04952265811137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4109543384068437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410954338406835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4109543384068522E-2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1.7636929230085547E-2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7.0547716920342186E-3"/>
                  <c:y val="-4.2626554295909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1319E-3"/>
                  <c:y val="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5.8789764100285156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 ISLANDS</c:v>
                </c:pt>
                <c:pt idx="4">
                  <c:v>PUDUCHERRY</c:v>
                </c:pt>
                <c:pt idx="5">
                  <c:v>CHANDIGARH</c:v>
                </c:pt>
                <c:pt idx="6">
                  <c:v>LADAKH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85108000</c:v>
                </c:pt>
                <c:pt idx="1">
                  <c:v>5580000</c:v>
                </c:pt>
                <c:pt idx="2">
                  <c:v>4268000</c:v>
                </c:pt>
                <c:pt idx="3">
                  <c:v>1600000</c:v>
                </c:pt>
                <c:pt idx="4">
                  <c:v>1572000</c:v>
                </c:pt>
                <c:pt idx="5">
                  <c:v>220000</c:v>
                </c:pt>
                <c:pt idx="6">
                  <c:v>72000</c:v>
                </c:pt>
                <c:pt idx="7">
                  <c:v>14000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8.230566974039964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0582157538051284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-8.2305669740399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-1.0582157538051327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PUNJAB</c:v>
                </c:pt>
                <c:pt idx="1">
                  <c:v>ASSAM</c:v>
                </c:pt>
                <c:pt idx="2">
                  <c:v>MAHARASHTRA</c:v>
                </c:pt>
                <c:pt idx="3">
                  <c:v>MADHYA PRADESH</c:v>
                </c:pt>
                <c:pt idx="4">
                  <c:v>TAMIL NADU</c:v>
                </c:pt>
                <c:pt idx="5">
                  <c:v>RAJASTHAN</c:v>
                </c:pt>
                <c:pt idx="6">
                  <c:v>GUJARAT</c:v>
                </c:pt>
                <c:pt idx="7">
                  <c:v>CHHATTISGARH</c:v>
                </c:pt>
                <c:pt idx="8">
                  <c:v>BIHAR</c:v>
                </c:pt>
                <c:pt idx="9">
                  <c:v>UTTAR PRADESH</c:v>
                </c:pt>
                <c:pt idx="10">
                  <c:v>KERALA</c:v>
                </c:pt>
                <c:pt idx="11">
                  <c:v>UTTARAKHAND</c:v>
                </c:pt>
                <c:pt idx="12">
                  <c:v>HARYANA</c:v>
                </c:pt>
                <c:pt idx="13">
                  <c:v>MANIPUR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291.35199999999998</c:v>
                </c:pt>
                <c:pt idx="1">
                  <c:v>41.340800000000002</c:v>
                </c:pt>
                <c:pt idx="2">
                  <c:v>22.723400000000002</c:v>
                </c:pt>
                <c:pt idx="3" formatCode="General">
                  <c:v>8.02</c:v>
                </c:pt>
                <c:pt idx="4">
                  <c:v>2.8302</c:v>
                </c:pt>
                <c:pt idx="5">
                  <c:v>1.4807999999999999</c:v>
                </c:pt>
                <c:pt idx="6">
                  <c:v>1.0209999999999999</c:v>
                </c:pt>
                <c:pt idx="7">
                  <c:v>1.0169999999999999</c:v>
                </c:pt>
                <c:pt idx="8">
                  <c:v>0.93120000000000003</c:v>
                </c:pt>
                <c:pt idx="9">
                  <c:v>0.5706</c:v>
                </c:pt>
                <c:pt idx="10">
                  <c:v>0.54100000000000004</c:v>
                </c:pt>
                <c:pt idx="11">
                  <c:v>0.48820000000000002</c:v>
                </c:pt>
                <c:pt idx="12">
                  <c:v>0.29799999999999999</c:v>
                </c:pt>
                <c:pt idx="13">
                  <c:v>0.22520000000000001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1.2933748102062733E-2"/>
                  <c:y val="-2.13687796790998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1.6461133948079801E-2"/>
                  <c:y val="-2.366648311212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3.5273858460171093E-3"/>
                  <c:y val="-4.7665981694824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9.4063622560456254E-3"/>
                  <c:y val="-3.7009486636161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1757906528904195E-2"/>
                  <c:y val="-1.6453960352906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337518053549597E-2"/>
                      <c:h val="4.0696591223337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9.4063622560456254E-3"/>
                  <c:y val="-2.40549437644661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1.5285338666074054E-2"/>
                  <c:y val="-2.1313678877349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0582157538051327E-2"/>
                  <c:y val="-6.5049940267287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3.5273858460169367E-3"/>
                  <c:y val="-6.56043920849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4.7031811280228127E-3"/>
                  <c:y val="-8.7472522779876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3.5273858460171093E-3"/>
                  <c:y val="-2.1313678877348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HIMACHAL PRADESH</c:v>
                </c:pt>
                <c:pt idx="1">
                  <c:v>KARNATAKA</c:v>
                </c:pt>
                <c:pt idx="2">
                  <c:v>MIZORAM</c:v>
                </c:pt>
                <c:pt idx="3">
                  <c:v>TELANGANA</c:v>
                </c:pt>
                <c:pt idx="4">
                  <c:v>ARUNACHAL PRADESH</c:v>
                </c:pt>
                <c:pt idx="5">
                  <c:v>NAGALAND</c:v>
                </c:pt>
                <c:pt idx="6">
                  <c:v>TRIPURA</c:v>
                </c:pt>
                <c:pt idx="7">
                  <c:v>ANDHRA PRADESH</c:v>
                </c:pt>
                <c:pt idx="8">
                  <c:v>JHARKHAND</c:v>
                </c:pt>
                <c:pt idx="9">
                  <c:v>MEGHALAYA</c:v>
                </c:pt>
                <c:pt idx="10">
                  <c:v>ODISHA</c:v>
                </c:pt>
                <c:pt idx="11">
                  <c:v>GOA</c:v>
                </c:pt>
                <c:pt idx="12">
                  <c:v>SIKKIM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0.22220000000000001</c:v>
                </c:pt>
                <c:pt idx="1">
                  <c:v>0.1144</c:v>
                </c:pt>
                <c:pt idx="2">
                  <c:v>0.10979999999999999</c:v>
                </c:pt>
                <c:pt idx="3" formatCode="General">
                  <c:v>5.7000000000000002E-2</c:v>
                </c:pt>
                <c:pt idx="4" formatCode="0.000">
                  <c:v>3.7400000000000003E-2</c:v>
                </c:pt>
                <c:pt idx="5" formatCode="0.000">
                  <c:v>2.5399999999999999E-2</c:v>
                </c:pt>
                <c:pt idx="6" formatCode="0.000">
                  <c:v>2.4400000000000002E-2</c:v>
                </c:pt>
                <c:pt idx="7" formatCode="0.000">
                  <c:v>1.7399999999999999E-2</c:v>
                </c:pt>
                <c:pt idx="8" formatCode="0.000">
                  <c:v>1.6199999999999999E-2</c:v>
                </c:pt>
                <c:pt idx="9" formatCode="0.000">
                  <c:v>6.7999999999999996E-3</c:v>
                </c:pt>
                <c:pt idx="10" formatCode="General">
                  <c:v>0</c:v>
                </c:pt>
                <c:pt idx="11" formatCode="General">
                  <c:v>0</c:v>
                </c:pt>
                <c:pt idx="12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1.6461133948079801E-2"/>
                  <c:y val="-5.854460186054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1.6461133948079801E-2"/>
                  <c:y val="-2.366648311212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8812724512091251E-2"/>
                  <c:y val="-2.57978509998557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1757952820056945E-2"/>
                  <c:y val="-1.73281690106892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2933701810909899E-2"/>
                  <c:y val="-9.8935211444161827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7337518053549597E-2"/>
                      <c:h val="4.069659122333767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4109543384068437E-2"/>
                  <c:y val="-8.7472522779876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1.5285338666074054E-2"/>
                  <c:y val="-2.1313678877349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0582157538051327E-2"/>
                  <c:y val="-6.50499402672879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3.5273858460169367E-3"/>
                  <c:y val="-6.5604392084907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4.7031811280228127E-3"/>
                  <c:y val="-8.7472522779876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3.5273858460171093E-3"/>
                  <c:y val="-2.131367887734871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DADRA &amp; NAGAR HAVELI &amp; DAMAN &amp; DIU</c:v>
                </c:pt>
                <c:pt idx="2">
                  <c:v>LADAKH</c:v>
                </c:pt>
                <c:pt idx="3">
                  <c:v>PUDUCHERRY</c:v>
                </c:pt>
                <c:pt idx="4">
                  <c:v>DELHI</c:v>
                </c:pt>
                <c:pt idx="5">
                  <c:v>ANDAMAN &amp; NICOBAR ISLANDS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0.000</c:formatCode>
                <c:ptCount val="8"/>
                <c:pt idx="0" formatCode="0.00">
                  <c:v>5.5209999999999999</c:v>
                </c:pt>
                <c:pt idx="1">
                  <c:v>4.0599999999999997E-2</c:v>
                </c:pt>
                <c:pt idx="2">
                  <c:v>4.4000000000000003E-3</c:v>
                </c:pt>
                <c:pt idx="3">
                  <c:v>2.2000000000000001E-3</c:v>
                </c:pt>
                <c:pt idx="4" formatCode="General">
                  <c:v>1E-3</c:v>
                </c:pt>
                <c:pt idx="5" formatCode="General">
                  <c:v>0</c:v>
                </c:pt>
                <c:pt idx="6" formatCode="General">
                  <c:v>0</c:v>
                </c:pt>
                <c:pt idx="7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7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38298056368084E-2"/>
          <c:y val="3.709885880676958E-2"/>
          <c:w val="0.94957234431073656"/>
          <c:h val="0.865740827005134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CC9900"/>
              </a:solidFill>
              <a:ln w="25400">
                <a:solidFill>
                  <a:srgbClr val="CC9900"/>
                </a:solidFill>
              </a:ln>
              <a:effectLst/>
              <a:sp3d contourW="25400">
                <a:contourClr>
                  <a:srgbClr val="CC99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F1-426F-884F-055C714AA206}"/>
              </c:ext>
            </c:extLst>
          </c:dPt>
          <c:dPt>
            <c:idx val="1"/>
            <c:bubble3D val="0"/>
            <c:explosion val="8"/>
            <c:spPr>
              <a:solidFill>
                <a:srgbClr val="66FF66"/>
              </a:solidFill>
              <a:ln w="25400">
                <a:solidFill>
                  <a:srgbClr val="66FF66"/>
                </a:solidFill>
              </a:ln>
              <a:effectLst/>
              <a:sp3d contourW="25400">
                <a:contourClr>
                  <a:srgbClr val="66FF6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F1-426F-884F-055C714AA206}"/>
              </c:ext>
            </c:extLst>
          </c:dPt>
          <c:dPt>
            <c:idx val="2"/>
            <c:bubble3D val="0"/>
            <c:explosion val="5"/>
            <c:spPr>
              <a:solidFill>
                <a:srgbClr val="FF00FF"/>
              </a:solidFill>
              <a:ln w="25400">
                <a:solidFill>
                  <a:srgbClr val="FF00FF"/>
                </a:solidFill>
              </a:ln>
              <a:effectLst/>
              <a:sp3d contourW="25400">
                <a:contourClr>
                  <a:srgbClr val="FF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F1-426F-884F-055C714AA206}"/>
              </c:ext>
            </c:extLst>
          </c:dPt>
          <c:dPt>
            <c:idx val="3"/>
            <c:bubble3D val="0"/>
            <c:explosion val="8"/>
            <c:spPr>
              <a:solidFill>
                <a:srgbClr val="0099FF"/>
              </a:solidFill>
              <a:ln w="25400">
                <a:solidFill>
                  <a:srgbClr val="0099FF"/>
                </a:solidFill>
              </a:ln>
              <a:effectLst/>
              <a:sp3d contourW="25400"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F1-426F-884F-055C714AA206}"/>
              </c:ext>
            </c:extLst>
          </c:dPt>
          <c:dPt>
            <c:idx val="4"/>
            <c:bubble3D val="0"/>
            <c:explosion val="11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  <a:sp3d contourW="25400">
                <a:contourClr>
                  <a:schemeClr val="tx1">
                    <a:lumMod val="75000"/>
                    <a:lumOff val="2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F1-426F-884F-055C714AA206}"/>
              </c:ext>
            </c:extLst>
          </c:dPt>
          <c:dPt>
            <c:idx val="5"/>
            <c:bubble3D val="0"/>
            <c:explosion val="15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4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2F1-426F-884F-055C714AA206}"/>
              </c:ext>
            </c:extLst>
          </c:dPt>
          <c:dPt>
            <c:idx val="6"/>
            <c:bubble3D val="0"/>
            <c:explosion val="15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2F1-426F-884F-055C714AA206}"/>
              </c:ext>
            </c:extLst>
          </c:dPt>
          <c:dLbls>
            <c:dLbl>
              <c:idx val="0"/>
              <c:layout>
                <c:manualLayout>
                  <c:x val="1.6194322927579174E-2"/>
                  <c:y val="7.70106395052401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1-426F-884F-055C714AA206}"/>
                </c:ext>
              </c:extLst>
            </c:dLbl>
            <c:dLbl>
              <c:idx val="1"/>
              <c:layout>
                <c:manualLayout>
                  <c:x val="2.8521346248627111E-2"/>
                  <c:y val="1.4241115818323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1-426F-884F-055C714AA206}"/>
                </c:ext>
              </c:extLst>
            </c:dLbl>
            <c:dLbl>
              <c:idx val="2"/>
              <c:layout>
                <c:manualLayout>
                  <c:x val="1.8606340533378424E-2"/>
                  <c:y val="3.7268250706787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1-426F-884F-055C714AA206}"/>
                </c:ext>
              </c:extLst>
            </c:dLbl>
            <c:dLbl>
              <c:idx val="3"/>
              <c:layout>
                <c:manualLayout>
                  <c:x val="-8.4393121122261581E-3"/>
                  <c:y val="4.02317619976047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1-426F-884F-055C714AA206}"/>
                </c:ext>
              </c:extLst>
            </c:dLbl>
            <c:dLbl>
              <c:idx val="4"/>
              <c:layout>
                <c:manualLayout>
                  <c:x val="6.5121399635687687E-4"/>
                  <c:y val="-8.08846322586546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F1-426F-884F-055C714AA206}"/>
                </c:ext>
              </c:extLst>
            </c:dLbl>
            <c:dLbl>
              <c:idx val="5"/>
              <c:layout>
                <c:manualLayout>
                  <c:x val="-1.2447908472511256E-2"/>
                  <c:y val="-0.109135643951777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F1-426F-884F-055C714AA206}"/>
                </c:ext>
              </c:extLst>
            </c:dLbl>
            <c:dLbl>
              <c:idx val="6"/>
              <c:layout>
                <c:manualLayout>
                  <c:x val="-8.4861935549293919E-3"/>
                  <c:y val="-0.1849681627923916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F1-426F-884F-055C714AA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Northern India</c:v>
                </c:pt>
                <c:pt idx="1">
                  <c:v>Western India</c:v>
                </c:pt>
                <c:pt idx="2">
                  <c:v>Northeastern India</c:v>
                </c:pt>
                <c:pt idx="3">
                  <c:v>Southern India</c:v>
                </c:pt>
                <c:pt idx="4">
                  <c:v>Central India</c:v>
                </c:pt>
                <c:pt idx="5">
                  <c:v>Eastern India</c:v>
                </c:pt>
                <c:pt idx="6">
                  <c:v>Union Territories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77.282426427212357</c:v>
                </c:pt>
                <c:pt idx="1">
                  <c:v>6.6550302395844652</c:v>
                </c:pt>
                <c:pt idx="2">
                  <c:v>0.93921584974234884</c:v>
                </c:pt>
                <c:pt idx="3">
                  <c:v>0.2499474988892981</c:v>
                </c:pt>
                <c:pt idx="4">
                  <c:v>2.3841836050903389</c:v>
                </c:pt>
                <c:pt idx="5">
                  <c:v>11.019903988923584</c:v>
                </c:pt>
                <c:pt idx="6">
                  <c:v>1.4692923905576092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F1-426F-884F-055C714AA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05754990683365E-2"/>
          <c:y val="0.93778726748844321"/>
          <c:w val="0.9793069226461788"/>
          <c:h val="4.9305069730175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6.39398314438641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3.5273858460171093E-3"/>
                  <c:y val="-8.525310859181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5285338666074183E-2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2.3515905640114063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32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8.230566974039921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9.4063622560456254E-3"/>
                  <c:y val="-1.278796628877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2.2340110358108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PUNJAB</c:v>
                </c:pt>
                <c:pt idx="1">
                  <c:v>ASSAM</c:v>
                </c:pt>
                <c:pt idx="2">
                  <c:v>MAHARASHTRA</c:v>
                </c:pt>
                <c:pt idx="3">
                  <c:v>GUJARAT</c:v>
                </c:pt>
                <c:pt idx="4">
                  <c:v>UTTAR PRADESH</c:v>
                </c:pt>
                <c:pt idx="5">
                  <c:v>KARNATAKA</c:v>
                </c:pt>
                <c:pt idx="6">
                  <c:v>TAMIL NADU</c:v>
                </c:pt>
                <c:pt idx="7">
                  <c:v>TELANGANA</c:v>
                </c:pt>
                <c:pt idx="8">
                  <c:v>ANDHRA PRADESH</c:v>
                </c:pt>
                <c:pt idx="9">
                  <c:v>RAJASTHAN</c:v>
                </c:pt>
                <c:pt idx="10">
                  <c:v>MADHYA PRADESH</c:v>
                </c:pt>
                <c:pt idx="11">
                  <c:v>BIHAR</c:v>
                </c:pt>
                <c:pt idx="12">
                  <c:v>HARYANA</c:v>
                </c:pt>
                <c:pt idx="13">
                  <c:v>CHHATTISGARH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474595</c:v>
                </c:pt>
                <c:pt idx="1">
                  <c:v>345615</c:v>
                </c:pt>
                <c:pt idx="2">
                  <c:v>286780</c:v>
                </c:pt>
                <c:pt idx="3">
                  <c:v>164967</c:v>
                </c:pt>
                <c:pt idx="4">
                  <c:v>164266</c:v>
                </c:pt>
                <c:pt idx="5">
                  <c:v>86419</c:v>
                </c:pt>
                <c:pt idx="6">
                  <c:v>76503</c:v>
                </c:pt>
                <c:pt idx="7">
                  <c:v>74715</c:v>
                </c:pt>
                <c:pt idx="8">
                  <c:v>72613</c:v>
                </c:pt>
                <c:pt idx="9">
                  <c:v>71824</c:v>
                </c:pt>
                <c:pt idx="10">
                  <c:v>68831</c:v>
                </c:pt>
                <c:pt idx="11">
                  <c:v>37245</c:v>
                </c:pt>
                <c:pt idx="12">
                  <c:v>29147</c:v>
                </c:pt>
                <c:pt idx="13">
                  <c:v>23351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5.8789764100284289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2186E-3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4.7031811280228127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MAHARASHTRA</c:v>
                </c:pt>
                <c:pt idx="1">
                  <c:v>GUJARAT</c:v>
                </c:pt>
                <c:pt idx="2">
                  <c:v>UTTAR PRADESH</c:v>
                </c:pt>
                <c:pt idx="3">
                  <c:v>KARNATAKA</c:v>
                </c:pt>
                <c:pt idx="4">
                  <c:v>TAMIL NADU</c:v>
                </c:pt>
                <c:pt idx="5">
                  <c:v>RAJASTHAN</c:v>
                </c:pt>
                <c:pt idx="6">
                  <c:v>TELANGANA</c:v>
                </c:pt>
                <c:pt idx="7">
                  <c:v>ANDHRA PRADESH</c:v>
                </c:pt>
                <c:pt idx="8">
                  <c:v>MADHYA PRADESH</c:v>
                </c:pt>
                <c:pt idx="9">
                  <c:v>PUNJAB</c:v>
                </c:pt>
                <c:pt idx="10">
                  <c:v>BIHAR</c:v>
                </c:pt>
                <c:pt idx="11">
                  <c:v>HARYANA</c:v>
                </c:pt>
                <c:pt idx="12">
                  <c:v>CHHATTISGARH</c:v>
                </c:pt>
                <c:pt idx="13">
                  <c:v>KERALA</c:v>
                </c:pt>
              </c:strCache>
            </c:strRef>
          </c:cat>
          <c:val>
            <c:numRef>
              <c:f>Sheet1!$B$2:$B$15</c:f>
              <c:numCache>
                <c:formatCode>0.00</c:formatCode>
                <c:ptCount val="14"/>
                <c:pt idx="0">
                  <c:v>194.1814</c:v>
                </c:pt>
                <c:pt idx="1">
                  <c:v>161.32079999999999</c:v>
                </c:pt>
                <c:pt idx="2">
                  <c:v>145.44460000000001</c:v>
                </c:pt>
                <c:pt idx="3">
                  <c:v>77.331999999999994</c:v>
                </c:pt>
                <c:pt idx="4">
                  <c:v>69.989999999999995</c:v>
                </c:pt>
                <c:pt idx="5">
                  <c:v>52.151600000000002</c:v>
                </c:pt>
                <c:pt idx="6">
                  <c:v>47.643599999999999</c:v>
                </c:pt>
                <c:pt idx="7">
                  <c:v>39.509399999999999</c:v>
                </c:pt>
                <c:pt idx="8">
                  <c:v>38.900199999999998</c:v>
                </c:pt>
                <c:pt idx="9">
                  <c:v>32.503</c:v>
                </c:pt>
                <c:pt idx="10">
                  <c:v>31.215599999999998</c:v>
                </c:pt>
                <c:pt idx="11">
                  <c:v>28.727</c:v>
                </c:pt>
                <c:pt idx="12">
                  <c:v>16.462800000000001</c:v>
                </c:pt>
                <c:pt idx="13">
                  <c:v>11.872400000000001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2.3515905640114063E-3"/>
                  <c:y val="-2.1313277147954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5.8789764100284289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2186E-3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4.7031811280228127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HIMACHAL PRADESH</c:v>
                </c:pt>
                <c:pt idx="1">
                  <c:v>JHARKHAND</c:v>
                </c:pt>
                <c:pt idx="2">
                  <c:v>UTTARAKHAND</c:v>
                </c:pt>
                <c:pt idx="3">
                  <c:v>ODISHA</c:v>
                </c:pt>
                <c:pt idx="4">
                  <c:v>TRIPURA</c:v>
                </c:pt>
                <c:pt idx="5">
                  <c:v>GOA</c:v>
                </c:pt>
                <c:pt idx="6">
                  <c:v>MANIPUR</c:v>
                </c:pt>
                <c:pt idx="7">
                  <c:v>NAGALAND</c:v>
                </c:pt>
                <c:pt idx="8">
                  <c:v>ARUNACHAL PRADESH</c:v>
                </c:pt>
                <c:pt idx="9">
                  <c:v>ASSAM</c:v>
                </c:pt>
                <c:pt idx="10">
                  <c:v>MEGHALAYA</c:v>
                </c:pt>
                <c:pt idx="11">
                  <c:v>MIZORAM</c:v>
                </c:pt>
                <c:pt idx="12">
                  <c:v>SIKKIM</c:v>
                </c:pt>
              </c:strCache>
            </c:strRef>
          </c:cat>
          <c:val>
            <c:numRef>
              <c:f>Sheet1!$B$2:$B$14</c:f>
              <c:numCache>
                <c:formatCode>0.00</c:formatCode>
                <c:ptCount val="13"/>
                <c:pt idx="0">
                  <c:v>9.8867999999999991</c:v>
                </c:pt>
                <c:pt idx="1">
                  <c:v>9.5145999999999997</c:v>
                </c:pt>
                <c:pt idx="2">
                  <c:v>8.6706000000000003</c:v>
                </c:pt>
                <c:pt idx="3">
                  <c:v>3.9510000000000001</c:v>
                </c:pt>
                <c:pt idx="4">
                  <c:v>0.62439999999999996</c:v>
                </c:pt>
                <c:pt idx="5">
                  <c:v>0.50460000000000005</c:v>
                </c:pt>
                <c:pt idx="6">
                  <c:v>0.33539999999999998</c:v>
                </c:pt>
                <c:pt idx="7">
                  <c:v>3.7999999999999999E-2</c:v>
                </c:pt>
                <c:pt idx="8">
                  <c:v>1.66E-2</c:v>
                </c:pt>
                <c:pt idx="9">
                  <c:v>1.04E-2</c:v>
                </c:pt>
                <c:pt idx="10" formatCode="0.000">
                  <c:v>2.3999999999999998E-3</c:v>
                </c:pt>
                <c:pt idx="11" formatCode="0.000">
                  <c:v>1.8E-3</c:v>
                </c:pt>
                <c:pt idx="12" formatCode="General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>
        <c:manualLayout>
          <c:layoutTarget val="inner"/>
          <c:xMode val="edge"/>
          <c:yMode val="edge"/>
          <c:x val="6.3426378550531418E-2"/>
          <c:y val="7.0333814588250138E-2"/>
          <c:w val="0.92363987334740583"/>
          <c:h val="0.45451452969736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 Rs. Crores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2.3515905640114063E-3"/>
                  <c:y val="-2.13132771479549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5.8789764100284289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7.0547716920342186E-3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4.7031811280228127E-3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 ISLANDS</c:v>
                </c:pt>
                <c:pt idx="4">
                  <c:v>PUDUCHERRY</c:v>
                </c:pt>
                <c:pt idx="5">
                  <c:v>CHANDIGARH</c:v>
                </c:pt>
                <c:pt idx="6">
                  <c:v>LADAKH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2.9897999999999998</c:v>
                </c:pt>
                <c:pt idx="1">
                  <c:v>0.55700000000000005</c:v>
                </c:pt>
                <c:pt idx="2">
                  <c:v>0.38619999999999999</c:v>
                </c:pt>
                <c:pt idx="3" formatCode="General">
                  <c:v>0.16</c:v>
                </c:pt>
                <c:pt idx="4" formatCode="General">
                  <c:v>0.155</c:v>
                </c:pt>
                <c:pt idx="5" formatCode="General">
                  <c:v>2.1999999999999999E-2</c:v>
                </c:pt>
                <c:pt idx="6" formatCode="0.000">
                  <c:v>2.8E-3</c:v>
                </c:pt>
                <c:pt idx="7" formatCode="0.000">
                  <c:v>1.4E-3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1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3438298056368084E-2"/>
          <c:y val="3.709885880676958E-2"/>
          <c:w val="0.94957234431073656"/>
          <c:h val="0.8657408270051342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%age</c:v>
                </c:pt>
              </c:strCache>
            </c:strRef>
          </c:tx>
          <c:dPt>
            <c:idx val="0"/>
            <c:bubble3D val="0"/>
            <c:explosion val="5"/>
            <c:spPr>
              <a:solidFill>
                <a:srgbClr val="CC9900"/>
              </a:solidFill>
              <a:ln w="25400">
                <a:solidFill>
                  <a:srgbClr val="CC9900"/>
                </a:solidFill>
              </a:ln>
              <a:effectLst/>
              <a:sp3d contourW="25400">
                <a:contourClr>
                  <a:srgbClr val="CC99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02F1-426F-884F-055C714AA206}"/>
              </c:ext>
            </c:extLst>
          </c:dPt>
          <c:dPt>
            <c:idx val="1"/>
            <c:bubble3D val="0"/>
            <c:explosion val="8"/>
            <c:spPr>
              <a:solidFill>
                <a:srgbClr val="66FF66"/>
              </a:solidFill>
              <a:ln w="25400">
                <a:solidFill>
                  <a:srgbClr val="66FF66"/>
                </a:solidFill>
              </a:ln>
              <a:effectLst/>
              <a:sp3d contourW="25400">
                <a:contourClr>
                  <a:srgbClr val="66FF66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02F1-426F-884F-055C714AA206}"/>
              </c:ext>
            </c:extLst>
          </c:dPt>
          <c:dPt>
            <c:idx val="2"/>
            <c:bubble3D val="0"/>
            <c:explosion val="5"/>
            <c:spPr>
              <a:solidFill>
                <a:srgbClr val="FF00FF"/>
              </a:solidFill>
              <a:ln w="25400">
                <a:solidFill>
                  <a:srgbClr val="FF00FF"/>
                </a:solidFill>
              </a:ln>
              <a:effectLst/>
              <a:sp3d contourW="25400">
                <a:contourClr>
                  <a:srgbClr val="FF00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02F1-426F-884F-055C714AA206}"/>
              </c:ext>
            </c:extLst>
          </c:dPt>
          <c:dPt>
            <c:idx val="3"/>
            <c:bubble3D val="0"/>
            <c:explosion val="8"/>
            <c:spPr>
              <a:solidFill>
                <a:srgbClr val="0099FF"/>
              </a:solidFill>
              <a:ln w="25400">
                <a:solidFill>
                  <a:srgbClr val="0099FF"/>
                </a:solidFill>
              </a:ln>
              <a:effectLst/>
              <a:sp3d contourW="25400">
                <a:contourClr>
                  <a:srgbClr val="0099FF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02F1-426F-884F-055C714AA206}"/>
              </c:ext>
            </c:extLst>
          </c:dPt>
          <c:dPt>
            <c:idx val="4"/>
            <c:bubble3D val="0"/>
            <c:explosion val="11"/>
            <c:spPr>
              <a:solidFill>
                <a:schemeClr val="tx1">
                  <a:lumMod val="75000"/>
                  <a:lumOff val="25000"/>
                </a:schemeClr>
              </a:solidFill>
              <a:ln w="25400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  <a:sp3d contourW="25400">
                <a:contourClr>
                  <a:schemeClr val="tx1">
                    <a:lumMod val="75000"/>
                    <a:lumOff val="2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2F1-426F-884F-055C714AA206}"/>
              </c:ext>
            </c:extLst>
          </c:dPt>
          <c:dPt>
            <c:idx val="5"/>
            <c:bubble3D val="0"/>
            <c:explosion val="15"/>
            <c:spPr>
              <a:solidFill>
                <a:schemeClr val="accent4">
                  <a:lumMod val="20000"/>
                  <a:lumOff val="80000"/>
                </a:schemeClr>
              </a:solidFill>
              <a:ln w="25400">
                <a:solidFill>
                  <a:schemeClr val="accent4">
                    <a:lumMod val="20000"/>
                    <a:lumOff val="80000"/>
                  </a:schemeClr>
                </a:solidFill>
              </a:ln>
              <a:effectLst/>
              <a:sp3d contourW="25400">
                <a:contourClr>
                  <a:schemeClr val="accent4">
                    <a:lumMod val="20000"/>
                    <a:lumOff val="80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02F1-426F-884F-055C714AA206}"/>
              </c:ext>
            </c:extLst>
          </c:dPt>
          <c:dPt>
            <c:idx val="6"/>
            <c:bubble3D val="0"/>
            <c:explosion val="15"/>
            <c:spPr>
              <a:solidFill>
                <a:srgbClr val="FF0000"/>
              </a:solidFill>
              <a:ln w="25400">
                <a:solidFill>
                  <a:srgbClr val="FF0000"/>
                </a:solidFill>
              </a:ln>
              <a:effectLst/>
              <a:sp3d contourW="25400">
                <a:contourClr>
                  <a:srgbClr val="FF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02F1-426F-884F-055C714AA206}"/>
              </c:ext>
            </c:extLst>
          </c:dPt>
          <c:dLbls>
            <c:dLbl>
              <c:idx val="0"/>
              <c:layout>
                <c:manualLayout>
                  <c:x val="-1.3397886811979867E-2"/>
                  <c:y val="-0.13497315985344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F1-426F-884F-055C714AA206}"/>
                </c:ext>
              </c:extLst>
            </c:dLbl>
            <c:dLbl>
              <c:idx val="1"/>
              <c:layout>
                <c:manualLayout>
                  <c:x val="6.8766688115936406E-2"/>
                  <c:y val="2.7148778599704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F1-426F-884F-055C714AA206}"/>
                </c:ext>
              </c:extLst>
            </c:dLbl>
            <c:dLbl>
              <c:idx val="2"/>
              <c:layout>
                <c:manualLayout>
                  <c:x val="1.1504221380323974E-2"/>
                  <c:y val="6.965394928745297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2F1-426F-884F-055C714AA206}"/>
                </c:ext>
              </c:extLst>
            </c:dLbl>
            <c:dLbl>
              <c:idx val="3"/>
              <c:layout>
                <c:manualLayout>
                  <c:x val="4.2459208484664931E-2"/>
                  <c:y val="-9.24761199768965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2F1-426F-884F-055C714AA206}"/>
                </c:ext>
              </c:extLst>
            </c:dLbl>
            <c:dLbl>
              <c:idx val="4"/>
              <c:layout>
                <c:manualLayout>
                  <c:x val="5.7468167220793426E-2"/>
                  <c:y val="1.34243080764364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2F1-426F-884F-055C714AA206}"/>
                </c:ext>
              </c:extLst>
            </c:dLbl>
            <c:dLbl>
              <c:idx val="5"/>
              <c:layout>
                <c:manualLayout>
                  <c:x val="4.5552731277434498E-2"/>
                  <c:y val="5.7948968996200537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2F1-426F-884F-055C714AA206}"/>
                </c:ext>
              </c:extLst>
            </c:dLbl>
            <c:dLbl>
              <c:idx val="6"/>
              <c:layout>
                <c:manualLayout>
                  <c:x val="-5.228259499876603E-2"/>
                  <c:y val="-5.80428121088105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2F1-426F-884F-055C714AA2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Western India</c:v>
                </c:pt>
                <c:pt idx="1">
                  <c:v>Southern India</c:v>
                </c:pt>
                <c:pt idx="2">
                  <c:v>Northern India</c:v>
                </c:pt>
                <c:pt idx="3">
                  <c:v>Central India</c:v>
                </c:pt>
                <c:pt idx="4">
                  <c:v>Eastern India</c:v>
                </c:pt>
                <c:pt idx="5">
                  <c:v>Northeastern India</c:v>
                </c:pt>
                <c:pt idx="6">
                  <c:v>UTs</c:v>
                </c:pt>
              </c:strCache>
            </c:strRef>
          </c:cat>
          <c:val>
            <c:numRef>
              <c:f>Sheet1!$B$2:$B$8</c:f>
              <c:numCache>
                <c:formatCode>0.00</c:formatCode>
                <c:ptCount val="7"/>
                <c:pt idx="0">
                  <c:v>41.43</c:v>
                </c:pt>
                <c:pt idx="1">
                  <c:v>25.01</c:v>
                </c:pt>
                <c:pt idx="2">
                  <c:v>22.86</c:v>
                </c:pt>
                <c:pt idx="3">
                  <c:v>5.62</c:v>
                </c:pt>
                <c:pt idx="4">
                  <c:v>4.54</c:v>
                </c:pt>
                <c:pt idx="5">
                  <c:v>0.1</c:v>
                </c:pt>
                <c:pt idx="6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02F1-426F-884F-055C714AA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3305754990683365E-2"/>
          <c:y val="0.93778726748844321"/>
          <c:w val="0.9793069226461788"/>
          <c:h val="4.930506973017564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40"/>
      <c:rotY val="150"/>
      <c:depthPercent val="100"/>
      <c:rAngAx val="0"/>
      <c:perspective val="1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0305755045807709E-2"/>
          <c:y val="5.1784003018298434E-2"/>
          <c:w val="0.9146830907676925"/>
          <c:h val="0.8444927779331583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explosion val="11"/>
            <c:spPr>
              <a:solidFill>
                <a:schemeClr val="tx1"/>
              </a:solidFill>
              <a:ln w="25400">
                <a:solidFill>
                  <a:schemeClr val="tx1"/>
                </a:solidFill>
              </a:ln>
              <a:effectLst/>
              <a:sp3d contourW="25400">
                <a:contourClr>
                  <a:schemeClr val="tx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7DC5-4CB4-8127-728C282999B8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rgbClr val="FF3300"/>
                </a:solidFill>
              </a:ln>
              <a:effectLst/>
              <a:sp3d contourW="25400">
                <a:contourClr>
                  <a:srgbClr val="FF33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DC5-4CB4-8127-728C282999B8}"/>
              </c:ext>
            </c:extLst>
          </c:dPt>
          <c:dLbls>
            <c:dLbl>
              <c:idx val="0"/>
              <c:layout>
                <c:manualLayout>
                  <c:x val="-9.892242842018853E-2"/>
                  <c:y val="-7.355913978494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DC5-4CB4-8127-728C282999B8}"/>
                </c:ext>
              </c:extLst>
            </c:dLbl>
            <c:dLbl>
              <c:idx val="1"/>
              <c:layout>
                <c:manualLayout>
                  <c:x val="0.18822433045701364"/>
                  <c:y val="0.254847387285417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DC5-4CB4-8127-728C282999B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Ineligible Farmers</c:v>
                </c:pt>
                <c:pt idx="1">
                  <c:v>IT Payee Farmers</c:v>
                </c:pt>
              </c:strCache>
            </c:strRef>
          </c:cat>
          <c:val>
            <c:numRef>
              <c:f>Sheet1!$B$2:$B$3</c:f>
              <c:numCache>
                <c:formatCode>#,##0</c:formatCode>
                <c:ptCount val="2"/>
                <c:pt idx="0">
                  <c:v>1895198</c:v>
                </c:pt>
                <c:pt idx="1">
                  <c:v>4925467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5-4CB4-8127-728C28299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1.1757952820057031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8.230566974039964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0582157538051284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-8.2305669740399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-1.0582157538051327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PUNJAB</c:v>
                </c:pt>
                <c:pt idx="1">
                  <c:v>ASSAM</c:v>
                </c:pt>
                <c:pt idx="2">
                  <c:v>MAHARASHTRA</c:v>
                </c:pt>
                <c:pt idx="3">
                  <c:v>MADHYA PRADESH</c:v>
                </c:pt>
                <c:pt idx="4">
                  <c:v>TAMIL NADU</c:v>
                </c:pt>
                <c:pt idx="5">
                  <c:v>RAJASTHAN</c:v>
                </c:pt>
                <c:pt idx="6">
                  <c:v>GUJARAT</c:v>
                </c:pt>
                <c:pt idx="7">
                  <c:v>CHHATTISGARH</c:v>
                </c:pt>
                <c:pt idx="8">
                  <c:v>BIHAR</c:v>
                </c:pt>
                <c:pt idx="9">
                  <c:v>UTTAR PRADESH</c:v>
                </c:pt>
                <c:pt idx="10">
                  <c:v>KERALA</c:v>
                </c:pt>
                <c:pt idx="11">
                  <c:v>UTTARAKHAND</c:v>
                </c:pt>
                <c:pt idx="12">
                  <c:v>HARYANA</c:v>
                </c:pt>
                <c:pt idx="13">
                  <c:v>MANIPUR</c:v>
                </c:pt>
                <c:pt idx="14">
                  <c:v>HIMACHAL PRADESH</c:v>
                </c:pt>
              </c:strCache>
            </c:strRef>
          </c:cat>
          <c:val>
            <c:numRef>
              <c:f>Sheet1!$B$2:$B$16</c:f>
              <c:numCache>
                <c:formatCode>#,##0</c:formatCode>
                <c:ptCount val="15"/>
                <c:pt idx="0">
                  <c:v>1456760</c:v>
                </c:pt>
                <c:pt idx="1">
                  <c:v>206704</c:v>
                </c:pt>
                <c:pt idx="2">
                  <c:v>113617</c:v>
                </c:pt>
                <c:pt idx="3">
                  <c:v>40100</c:v>
                </c:pt>
                <c:pt idx="4">
                  <c:v>14151</c:v>
                </c:pt>
                <c:pt idx="5">
                  <c:v>7404</c:v>
                </c:pt>
                <c:pt idx="6">
                  <c:v>5105</c:v>
                </c:pt>
                <c:pt idx="7">
                  <c:v>5085</c:v>
                </c:pt>
                <c:pt idx="8">
                  <c:v>4656</c:v>
                </c:pt>
                <c:pt idx="9">
                  <c:v>2853</c:v>
                </c:pt>
                <c:pt idx="10">
                  <c:v>2705</c:v>
                </c:pt>
                <c:pt idx="11">
                  <c:v>2441</c:v>
                </c:pt>
                <c:pt idx="12">
                  <c:v>1490</c:v>
                </c:pt>
                <c:pt idx="13">
                  <c:v>1126</c:v>
                </c:pt>
                <c:pt idx="14">
                  <c:v>1111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1.1757952820057031E-2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5.8789764100285156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8.2305669740398348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7.0547716920342186E-3"/>
                  <c:y val="2.1313277147953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7.054771692034131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9.4063622560455386E-3"/>
                  <c:y val="-4.2626554295909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058215753805124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1.4109543384068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5285338666074139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1.5285338666074139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KARNATAKA</c:v>
                </c:pt>
                <c:pt idx="1">
                  <c:v>MIZORAM</c:v>
                </c:pt>
                <c:pt idx="2">
                  <c:v>TELANGANA</c:v>
                </c:pt>
                <c:pt idx="3">
                  <c:v>ARUNACHAL PRADESH</c:v>
                </c:pt>
                <c:pt idx="4">
                  <c:v>NAGALAND</c:v>
                </c:pt>
                <c:pt idx="5">
                  <c:v>TRIPURA</c:v>
                </c:pt>
                <c:pt idx="6">
                  <c:v>ANDHRA PRADESH</c:v>
                </c:pt>
                <c:pt idx="7">
                  <c:v>JHARKHAND</c:v>
                </c:pt>
                <c:pt idx="8">
                  <c:v>MEGHALAYA</c:v>
                </c:pt>
                <c:pt idx="9">
                  <c:v>GOA</c:v>
                </c:pt>
                <c:pt idx="10">
                  <c:v>ODISHA</c:v>
                </c:pt>
                <c:pt idx="11">
                  <c:v>SIKKIM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572</c:v>
                </c:pt>
                <c:pt idx="1">
                  <c:v>549</c:v>
                </c:pt>
                <c:pt idx="2">
                  <c:v>285</c:v>
                </c:pt>
                <c:pt idx="3">
                  <c:v>187</c:v>
                </c:pt>
                <c:pt idx="4">
                  <c:v>127</c:v>
                </c:pt>
                <c:pt idx="5">
                  <c:v>122</c:v>
                </c:pt>
                <c:pt idx="6">
                  <c:v>87</c:v>
                </c:pt>
                <c:pt idx="7">
                  <c:v>81</c:v>
                </c:pt>
                <c:pt idx="8">
                  <c:v>34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8.2305669740398782E-3"/>
                  <c:y val="-8.52531085918183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D5A-4E86-BE2A-790BE5A761D7}"/>
                </c:ext>
              </c:extLst>
            </c:dLbl>
            <c:dLbl>
              <c:idx val="1"/>
              <c:layout>
                <c:manualLayout>
                  <c:x val="1.293374810206269E-2"/>
                  <c:y val="-2.9838588007136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D5A-4E86-BE2A-790BE5A761D7}"/>
                </c:ext>
              </c:extLst>
            </c:dLbl>
            <c:dLbl>
              <c:idx val="2"/>
              <c:layout>
                <c:manualLayout>
                  <c:x val="1.1757952820057031E-2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5.8789764100285156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8.2305669740398348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7.0547716920342186E-3"/>
                  <c:y val="2.131327714795380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7.054771692034131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9.4063622560455386E-3"/>
                  <c:y val="-4.26265542959099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058215753805124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1.41095433840683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5285338666074139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1.5285338666074139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&amp; KASHMIR</c:v>
                </c:pt>
                <c:pt idx="1">
                  <c:v>DADRA &amp; NAGAR HAVELI &amp; DAMAN &amp; DIU</c:v>
                </c:pt>
                <c:pt idx="2">
                  <c:v>LADAKH</c:v>
                </c:pt>
                <c:pt idx="3">
                  <c:v>PUDUCHERRY</c:v>
                </c:pt>
                <c:pt idx="4">
                  <c:v>DELHI</c:v>
                </c:pt>
                <c:pt idx="5">
                  <c:v>ANDAMAN &amp; NICOBAR ISLANDS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27605</c:v>
                </c:pt>
                <c:pt idx="1">
                  <c:v>203</c:v>
                </c:pt>
                <c:pt idx="2">
                  <c:v>22</c:v>
                </c:pt>
                <c:pt idx="3">
                  <c:v>11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-1.2933748102062777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8.230566974039964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0582157538051284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-8.2305669740399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-1.0582157538051327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TELANGANA</c:v>
                </c:pt>
                <c:pt idx="1">
                  <c:v>KARNATAKA</c:v>
                </c:pt>
                <c:pt idx="2">
                  <c:v>UTTAR PRADESH</c:v>
                </c:pt>
                <c:pt idx="3">
                  <c:v>ARUNACHAL PRADESH</c:v>
                </c:pt>
                <c:pt idx="4">
                  <c:v>BIHAR</c:v>
                </c:pt>
                <c:pt idx="5">
                  <c:v>NAGALAND</c:v>
                </c:pt>
                <c:pt idx="6">
                  <c:v>PUNJAB</c:v>
                </c:pt>
                <c:pt idx="7">
                  <c:v>HARYANA</c:v>
                </c:pt>
                <c:pt idx="8">
                  <c:v>ANDHRA PRADESH</c:v>
                </c:pt>
                <c:pt idx="9">
                  <c:v>TRIPURA</c:v>
                </c:pt>
                <c:pt idx="10">
                  <c:v>HIMACHAL PRADESH</c:v>
                </c:pt>
                <c:pt idx="11">
                  <c:v>JHARKHAND</c:v>
                </c:pt>
                <c:pt idx="12">
                  <c:v>UTTARAKHAND</c:v>
                </c:pt>
                <c:pt idx="13">
                  <c:v>KERALA</c:v>
                </c:pt>
                <c:pt idx="14">
                  <c:v>GUJARAT</c:v>
                </c:pt>
                <c:pt idx="15">
                  <c:v>MADHYA PRADESH</c:v>
                </c:pt>
                <c:pt idx="16">
                  <c:v>MEGHALAYA</c:v>
                </c:pt>
              </c:strCache>
            </c:strRef>
          </c:cat>
          <c:val>
            <c:numRef>
              <c:f>Sheet1!$B$2:$B$18</c:f>
              <c:numCache>
                <c:formatCode>0.00</c:formatCode>
                <c:ptCount val="17"/>
                <c:pt idx="0">
                  <c:v>4.2537313432835822</c:v>
                </c:pt>
                <c:pt idx="1">
                  <c:v>3.738562091503268</c:v>
                </c:pt>
                <c:pt idx="2">
                  <c:v>3.6068268015170668</c:v>
                </c:pt>
                <c:pt idx="3">
                  <c:v>3.5961538461538463</c:v>
                </c:pt>
                <c:pt idx="4">
                  <c:v>3.4591381872213969</c:v>
                </c:pt>
                <c:pt idx="5">
                  <c:v>3.4324324324324325</c:v>
                </c:pt>
                <c:pt idx="6">
                  <c:v>3.2922692376361362</c:v>
                </c:pt>
                <c:pt idx="7">
                  <c:v>3.2391304347826089</c:v>
                </c:pt>
                <c:pt idx="8">
                  <c:v>3.2222222222222223</c:v>
                </c:pt>
                <c:pt idx="9">
                  <c:v>3.2105263157894739</c:v>
                </c:pt>
                <c:pt idx="10">
                  <c:v>3.1033519553072626</c:v>
                </c:pt>
                <c:pt idx="11" formatCode="General">
                  <c:v>3</c:v>
                </c:pt>
                <c:pt idx="12">
                  <c:v>2.9804639804639805</c:v>
                </c:pt>
                <c:pt idx="13">
                  <c:v>2.5934803451581976</c:v>
                </c:pt>
                <c:pt idx="14">
                  <c:v>2.5614651279478173</c:v>
                </c:pt>
                <c:pt idx="15">
                  <c:v>2.3176511385966938</c:v>
                </c:pt>
                <c:pt idx="16">
                  <c:v>2.125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0582157538051327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4109543384068437E-2"/>
                  <c:y val="-8.5253108591819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6461133948079756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3.527385846017023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5.8789764100284289E-3"/>
                  <c:y val="-2.1313277147956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1.41095433840684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CHHATTISGARH</c:v>
                </c:pt>
                <c:pt idx="1">
                  <c:v>TAMIL NADU</c:v>
                </c:pt>
                <c:pt idx="2">
                  <c:v>MAHARASHTRA</c:v>
                </c:pt>
                <c:pt idx="3">
                  <c:v>MIZORAM</c:v>
                </c:pt>
                <c:pt idx="4">
                  <c:v>RAJASTHAN</c:v>
                </c:pt>
                <c:pt idx="5">
                  <c:v>ASSAM</c:v>
                </c:pt>
                <c:pt idx="6">
                  <c:v>MANIPUR</c:v>
                </c:pt>
                <c:pt idx="7">
                  <c:v>GOA</c:v>
                </c:pt>
                <c:pt idx="8">
                  <c:v>ODISHA</c:v>
                </c:pt>
                <c:pt idx="9">
                  <c:v>SIKKIM</c:v>
                </c:pt>
              </c:strCache>
            </c:strRef>
          </c:cat>
          <c:val>
            <c:numRef>
              <c:f>Sheet1!$B$2:$B$11</c:f>
              <c:numCache>
                <c:formatCode>0.00</c:formatCode>
                <c:ptCount val="10"/>
                <c:pt idx="0">
                  <c:v>1.9550173010380623</c:v>
                </c:pt>
                <c:pt idx="1">
                  <c:v>1.8629541864139021</c:v>
                </c:pt>
                <c:pt idx="2">
                  <c:v>1.6653523686679175</c:v>
                </c:pt>
                <c:pt idx="3">
                  <c:v>1.4601063829787233</c:v>
                </c:pt>
                <c:pt idx="4">
                  <c:v>0.97369805365597051</c:v>
                </c:pt>
                <c:pt idx="5">
                  <c:v>0.59810877440711119</c:v>
                </c:pt>
                <c:pt idx="6">
                  <c:v>0.37886944818304175</c:v>
                </c:pt>
                <c:pt idx="7" formatCode="General">
                  <c:v>0</c:v>
                </c:pt>
                <c:pt idx="8" formatCode="General">
                  <c:v>0</c:v>
                </c:pt>
                <c:pt idx="9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Ineligible Farmers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2"/>
              <c:layout>
                <c:manualLayout>
                  <c:x val="-1.2933748102062777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8.2305669740399649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0582157538051284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-8.2305669740399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-1.0582157538051327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PUNJAB</c:v>
                </c:pt>
                <c:pt idx="1">
                  <c:v>ASSAM</c:v>
                </c:pt>
                <c:pt idx="2">
                  <c:v>MAHARASHTRA</c:v>
                </c:pt>
                <c:pt idx="3">
                  <c:v>GUJARAT</c:v>
                </c:pt>
                <c:pt idx="4">
                  <c:v>UTTAR PRADESH</c:v>
                </c:pt>
                <c:pt idx="5">
                  <c:v>KARNATAKA</c:v>
                </c:pt>
                <c:pt idx="6">
                  <c:v>TAMIL NADU</c:v>
                </c:pt>
                <c:pt idx="7">
                  <c:v>TELANGANA</c:v>
                </c:pt>
                <c:pt idx="8">
                  <c:v>ANDHRA PRADESH</c:v>
                </c:pt>
                <c:pt idx="9">
                  <c:v>RAJASTHAN</c:v>
                </c:pt>
                <c:pt idx="10">
                  <c:v>MADHYA PRADESH</c:v>
                </c:pt>
                <c:pt idx="11">
                  <c:v>BIHAR</c:v>
                </c:pt>
                <c:pt idx="12">
                  <c:v>HARYANA</c:v>
                </c:pt>
                <c:pt idx="13">
                  <c:v>CHHATTISGARH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442479</c:v>
                </c:pt>
                <c:pt idx="1">
                  <c:v>345596</c:v>
                </c:pt>
                <c:pt idx="2">
                  <c:v>68224</c:v>
                </c:pt>
                <c:pt idx="3">
                  <c:v>1993</c:v>
                </c:pt>
                <c:pt idx="4">
                  <c:v>791</c:v>
                </c:pt>
                <c:pt idx="5">
                  <c:v>153</c:v>
                </c:pt>
                <c:pt idx="6">
                  <c:v>7596</c:v>
                </c:pt>
                <c:pt idx="7">
                  <c:v>67</c:v>
                </c:pt>
                <c:pt idx="8">
                  <c:v>27</c:v>
                </c:pt>
                <c:pt idx="9">
                  <c:v>7604</c:v>
                </c:pt>
                <c:pt idx="10">
                  <c:v>17302</c:v>
                </c:pt>
                <c:pt idx="11">
                  <c:v>1346</c:v>
                </c:pt>
                <c:pt idx="12">
                  <c:v>460</c:v>
                </c:pt>
                <c:pt idx="13">
                  <c:v>2601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Payee Farmers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1.2933748102062733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4-4FA5-A52A-D6629399B380}"/>
                </c:ext>
              </c:extLst>
            </c:dLbl>
            <c:dLbl>
              <c:idx val="1"/>
              <c:layout>
                <c:manualLayout>
                  <c:x val="1.0582157538051327E-2"/>
                  <c:y val="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4-4FA5-A52A-D6629399B380}"/>
                </c:ext>
              </c:extLst>
            </c:dLbl>
            <c:dLbl>
              <c:idx val="4"/>
              <c:layout>
                <c:manualLayout>
                  <c:x val="4.7031811280228127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26A-4191-9BAF-D1700407A27C}"/>
                </c:ext>
              </c:extLst>
            </c:dLbl>
            <c:dLbl>
              <c:idx val="12"/>
              <c:layout>
                <c:manualLayout>
                  <c:x val="1.5285338666073968E-2"/>
                  <c:y val="-1.0656638573977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4-4FA5-A52A-D6629399B380}"/>
                </c:ext>
              </c:extLst>
            </c:dLbl>
            <c:dLbl>
              <c:idx val="13"/>
              <c:layout>
                <c:manualLayout>
                  <c:x val="3.1746472614153982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PUNJAB</c:v>
                </c:pt>
                <c:pt idx="1">
                  <c:v>ASSAM</c:v>
                </c:pt>
                <c:pt idx="2">
                  <c:v>MAHARASHTRA</c:v>
                </c:pt>
                <c:pt idx="3">
                  <c:v>GUJARAT</c:v>
                </c:pt>
                <c:pt idx="4">
                  <c:v>UTTAR PRADESH</c:v>
                </c:pt>
                <c:pt idx="5">
                  <c:v>KARNATAKA</c:v>
                </c:pt>
                <c:pt idx="6">
                  <c:v>TAMIL NADU</c:v>
                </c:pt>
                <c:pt idx="7">
                  <c:v>TELANGANA</c:v>
                </c:pt>
                <c:pt idx="8">
                  <c:v>ANDHRA PRADESH</c:v>
                </c:pt>
                <c:pt idx="9">
                  <c:v>RAJASTHAN</c:v>
                </c:pt>
                <c:pt idx="10">
                  <c:v>MADHYA PRADESH</c:v>
                </c:pt>
                <c:pt idx="11">
                  <c:v>BIHAR</c:v>
                </c:pt>
                <c:pt idx="12">
                  <c:v>HARYANA</c:v>
                </c:pt>
                <c:pt idx="13">
                  <c:v>CHHATTISGARH</c:v>
                </c:pt>
              </c:strCache>
            </c:strRef>
          </c:cat>
          <c:val>
            <c:numRef>
              <c:f>Sheet1!$C$2:$C$15</c:f>
              <c:numCache>
                <c:formatCode>General</c:formatCode>
                <c:ptCount val="14"/>
                <c:pt idx="0">
                  <c:v>32116</c:v>
                </c:pt>
                <c:pt idx="1">
                  <c:v>19</c:v>
                </c:pt>
                <c:pt idx="2">
                  <c:v>218556</c:v>
                </c:pt>
                <c:pt idx="3">
                  <c:v>162974</c:v>
                </c:pt>
                <c:pt idx="4">
                  <c:v>163475</c:v>
                </c:pt>
                <c:pt idx="5">
                  <c:v>86266</c:v>
                </c:pt>
                <c:pt idx="6">
                  <c:v>68907</c:v>
                </c:pt>
                <c:pt idx="7">
                  <c:v>74648</c:v>
                </c:pt>
                <c:pt idx="8">
                  <c:v>72586</c:v>
                </c:pt>
                <c:pt idx="9">
                  <c:v>64220</c:v>
                </c:pt>
                <c:pt idx="10">
                  <c:v>51529</c:v>
                </c:pt>
                <c:pt idx="11">
                  <c:v>35899</c:v>
                </c:pt>
                <c:pt idx="12">
                  <c:v>28687</c:v>
                </c:pt>
                <c:pt idx="13">
                  <c:v>20750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No. of instalments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5.8789764100284723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6B5-4C94-9FC4-A58221852DE6}"/>
                </c:ext>
              </c:extLst>
            </c:dLbl>
            <c:dLbl>
              <c:idx val="1"/>
              <c:layout>
                <c:manualLayout>
                  <c:x val="8.2305669740399216E-3"/>
                  <c:y val="-1.0656638573977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6B5-4C94-9FC4-A58221852DE6}"/>
                </c:ext>
              </c:extLst>
            </c:dLbl>
            <c:dLbl>
              <c:idx val="2"/>
              <c:layout>
                <c:manualLayout>
                  <c:x val="2.3515905640114063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9.4063622560456254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0582157538051327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4109543384068437E-2"/>
                  <c:y val="-8.52531085918191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6461133948079756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3.527385846017023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5.8789764100284289E-3"/>
                  <c:y val="-2.1313277147956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1.410954338406843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&amp;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PUDUCHERRY</c:v>
                </c:pt>
                <c:pt idx="4">
                  <c:v>LADAKH</c:v>
                </c:pt>
                <c:pt idx="5">
                  <c:v>ANDAMAN &amp; NICOBAR ISLANDS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 formatCode="0.00">
                  <c:v>3.5255427841634739</c:v>
                </c:pt>
                <c:pt idx="1">
                  <c:v>2.5</c:v>
                </c:pt>
                <c:pt idx="2" formatCode="0.00">
                  <c:v>2.4457831325301207</c:v>
                </c:pt>
                <c:pt idx="3">
                  <c:v>1.1000000000000001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MAHARASHTRA</c:v>
                </c:pt>
                <c:pt idx="1">
                  <c:v>GUJARAT</c:v>
                </c:pt>
                <c:pt idx="2">
                  <c:v>UTTAR PRADESH</c:v>
                </c:pt>
                <c:pt idx="3">
                  <c:v>KARNATAKA</c:v>
                </c:pt>
                <c:pt idx="4">
                  <c:v>TAMIL NADU</c:v>
                </c:pt>
                <c:pt idx="5">
                  <c:v>RAJASTHAN</c:v>
                </c:pt>
                <c:pt idx="6">
                  <c:v>TELANGANA</c:v>
                </c:pt>
                <c:pt idx="7">
                  <c:v>ANDHRA PRADESH</c:v>
                </c:pt>
                <c:pt idx="8">
                  <c:v>MADHYA PRADESH</c:v>
                </c:pt>
                <c:pt idx="9">
                  <c:v>PUNJAB</c:v>
                </c:pt>
                <c:pt idx="10">
                  <c:v>BIHAR</c:v>
                </c:pt>
                <c:pt idx="11">
                  <c:v>HARYANA</c:v>
                </c:pt>
                <c:pt idx="12">
                  <c:v>CHHATTISGARH</c:v>
                </c:pt>
                <c:pt idx="13">
                  <c:v>KERALA</c:v>
                </c:pt>
              </c:strCache>
            </c:strRef>
          </c:cat>
          <c:val>
            <c:numRef>
              <c:f>Sheet1!$B$2:$B$15</c:f>
              <c:numCache>
                <c:formatCode>#,##0</c:formatCode>
                <c:ptCount val="14"/>
                <c:pt idx="0">
                  <c:v>970907</c:v>
                </c:pt>
                <c:pt idx="1">
                  <c:v>806604</c:v>
                </c:pt>
                <c:pt idx="2">
                  <c:v>727223</c:v>
                </c:pt>
                <c:pt idx="3">
                  <c:v>386660</c:v>
                </c:pt>
                <c:pt idx="4">
                  <c:v>349986</c:v>
                </c:pt>
                <c:pt idx="5">
                  <c:v>260758</c:v>
                </c:pt>
                <c:pt idx="6">
                  <c:v>238218</c:v>
                </c:pt>
                <c:pt idx="7">
                  <c:v>197547</c:v>
                </c:pt>
                <c:pt idx="8">
                  <c:v>194501</c:v>
                </c:pt>
                <c:pt idx="9">
                  <c:v>162515</c:v>
                </c:pt>
                <c:pt idx="10">
                  <c:v>156078</c:v>
                </c:pt>
                <c:pt idx="11">
                  <c:v>143635</c:v>
                </c:pt>
                <c:pt idx="12">
                  <c:v>82314</c:v>
                </c:pt>
                <c:pt idx="13">
                  <c:v>59362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Sheet1!$A$2:$A$14</c:f>
              <c:strCache>
                <c:ptCount val="13"/>
                <c:pt idx="0">
                  <c:v>HIMACHAL PRADESH</c:v>
                </c:pt>
                <c:pt idx="1">
                  <c:v>JHARKHAND</c:v>
                </c:pt>
                <c:pt idx="2">
                  <c:v>UTTARAKHAND</c:v>
                </c:pt>
                <c:pt idx="3">
                  <c:v>ODISHA</c:v>
                </c:pt>
                <c:pt idx="4">
                  <c:v>TRIPURA</c:v>
                </c:pt>
                <c:pt idx="5">
                  <c:v>GOA</c:v>
                </c:pt>
                <c:pt idx="6">
                  <c:v>MANIPUR</c:v>
                </c:pt>
                <c:pt idx="7">
                  <c:v>NAGALAND</c:v>
                </c:pt>
                <c:pt idx="8">
                  <c:v>ARUNACHAL PRADESH</c:v>
                </c:pt>
                <c:pt idx="9">
                  <c:v>ASSAM</c:v>
                </c:pt>
                <c:pt idx="10">
                  <c:v>MEGHALAYA</c:v>
                </c:pt>
                <c:pt idx="11">
                  <c:v>MIZORAM</c:v>
                </c:pt>
                <c:pt idx="12">
                  <c:v>SIKKIM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49434</c:v>
                </c:pt>
                <c:pt idx="1">
                  <c:v>47573</c:v>
                </c:pt>
                <c:pt idx="2">
                  <c:v>43353</c:v>
                </c:pt>
                <c:pt idx="3">
                  <c:v>19755</c:v>
                </c:pt>
                <c:pt idx="4">
                  <c:v>3122</c:v>
                </c:pt>
                <c:pt idx="5">
                  <c:v>2523</c:v>
                </c:pt>
                <c:pt idx="6">
                  <c:v>1677</c:v>
                </c:pt>
                <c:pt idx="7" formatCode="General">
                  <c:v>190</c:v>
                </c:pt>
                <c:pt idx="8" formatCode="General">
                  <c:v>83</c:v>
                </c:pt>
                <c:pt idx="9" formatCode="General">
                  <c:v>52</c:v>
                </c:pt>
                <c:pt idx="10" formatCode="General">
                  <c:v>12</c:v>
                </c:pt>
                <c:pt idx="11" formatCode="General">
                  <c:v>9</c:v>
                </c:pt>
                <c:pt idx="12" formatCode="General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1"/>
              <c:layout>
                <c:manualLayout>
                  <c:x val="1.7636929230085502E-2"/>
                  <c:y val="-2.55759325775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FD2-4372-8DC7-44D4426730D7}"/>
                </c:ext>
              </c:extLst>
            </c:dLbl>
            <c:dLbl>
              <c:idx val="2"/>
              <c:layout>
                <c:manualLayout>
                  <c:x val="7.0547716920341752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4.7031811280228127E-3"/>
                  <c:y val="-2.9838588007136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1.2933748102062648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1.6461133948079843E-2"/>
                  <c:y val="-1.0656638573977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1757952820057031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1.5285338666073968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 ISLANDS</c:v>
                </c:pt>
                <c:pt idx="4">
                  <c:v>PUDUCHERRY</c:v>
                </c:pt>
                <c:pt idx="5">
                  <c:v>CHANDIGARH</c:v>
                </c:pt>
                <c:pt idx="6">
                  <c:v>LADAKH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#,##0</c:formatCode>
                <c:ptCount val="8"/>
                <c:pt idx="0">
                  <c:v>14949</c:v>
                </c:pt>
                <c:pt idx="1">
                  <c:v>2785</c:v>
                </c:pt>
                <c:pt idx="2">
                  <c:v>1931</c:v>
                </c:pt>
                <c:pt idx="3" formatCode="General">
                  <c:v>800</c:v>
                </c:pt>
                <c:pt idx="4" formatCode="General">
                  <c:v>775</c:v>
                </c:pt>
                <c:pt idx="5" formatCode="General">
                  <c:v>110</c:v>
                </c:pt>
                <c:pt idx="6" formatCode="General">
                  <c:v>14</c:v>
                </c:pt>
                <c:pt idx="7" formatCode="General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4063E-3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Sheet1!$A$2:$A$16</c:f>
              <c:strCache>
                <c:ptCount val="15"/>
                <c:pt idx="0">
                  <c:v>TRIPURA</c:v>
                </c:pt>
                <c:pt idx="1">
                  <c:v>KERALA</c:v>
                </c:pt>
                <c:pt idx="2">
                  <c:v>HIMACHAL PRADESH</c:v>
                </c:pt>
                <c:pt idx="3">
                  <c:v>TAMIL NADU</c:v>
                </c:pt>
                <c:pt idx="4">
                  <c:v>PUNJAB</c:v>
                </c:pt>
                <c:pt idx="5">
                  <c:v>UTTARAKHAND</c:v>
                </c:pt>
                <c:pt idx="6">
                  <c:v>HARYANA</c:v>
                </c:pt>
                <c:pt idx="7">
                  <c:v>SIKKIM</c:v>
                </c:pt>
                <c:pt idx="8">
                  <c:v>GUJARAT</c:v>
                </c:pt>
                <c:pt idx="9">
                  <c:v>ARUNACHAL PRADESH</c:v>
                </c:pt>
                <c:pt idx="10">
                  <c:v>KARNATAKA</c:v>
                </c:pt>
                <c:pt idx="11">
                  <c:v>UTTAR PRADESH</c:v>
                </c:pt>
                <c:pt idx="12">
                  <c:v>MAHARASHTRA</c:v>
                </c:pt>
                <c:pt idx="13">
                  <c:v>BIHAR</c:v>
                </c:pt>
                <c:pt idx="14">
                  <c:v>RAJASTHAN</c:v>
                </c:pt>
              </c:strCache>
            </c:strRef>
          </c:cat>
          <c:val>
            <c:numRef>
              <c:f>Sheet1!$B$2:$B$16</c:f>
              <c:numCache>
                <c:formatCode>0.00</c:formatCode>
                <c:ptCount val="15"/>
                <c:pt idx="0">
                  <c:v>5.4390243902439028</c:v>
                </c:pt>
                <c:pt idx="1">
                  <c:v>5.2978134761267288</c:v>
                </c:pt>
                <c:pt idx="2">
                  <c:v>5.1456229832413865</c:v>
                </c:pt>
                <c:pt idx="3">
                  <c:v>5.0791066219687409</c:v>
                </c:pt>
                <c:pt idx="4">
                  <c:v>5.0602503425084073</c:v>
                </c:pt>
                <c:pt idx="5">
                  <c:v>5.0177083333333332</c:v>
                </c:pt>
                <c:pt idx="6">
                  <c:v>5.0069717990727511</c:v>
                </c:pt>
                <c:pt idx="7" formatCode="General">
                  <c:v>5</c:v>
                </c:pt>
                <c:pt idx="8">
                  <c:v>4.9492802532919358</c:v>
                </c:pt>
                <c:pt idx="9">
                  <c:v>4.6111111111111107</c:v>
                </c:pt>
                <c:pt idx="10">
                  <c:v>4.4821830153246935</c:v>
                </c:pt>
                <c:pt idx="11">
                  <c:v>4.4485272977519497</c:v>
                </c:pt>
                <c:pt idx="12">
                  <c:v>4.4423717491169308</c:v>
                </c:pt>
                <c:pt idx="13">
                  <c:v>4.3476977074570327</c:v>
                </c:pt>
                <c:pt idx="14">
                  <c:v>4.0603861725319215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3.5273858460171093E-3"/>
                  <c:y val="-8.525310859181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CHHATTISGARH</c:v>
                </c:pt>
                <c:pt idx="1">
                  <c:v>MADHYA PRADESH</c:v>
                </c:pt>
                <c:pt idx="2">
                  <c:v>NAGALAND</c:v>
                </c:pt>
                <c:pt idx="3">
                  <c:v>JHARKHAND</c:v>
                </c:pt>
                <c:pt idx="4">
                  <c:v>TELANGANA</c:v>
                </c:pt>
                <c:pt idx="5">
                  <c:v>GOA</c:v>
                </c:pt>
                <c:pt idx="6">
                  <c:v>MIZORAM</c:v>
                </c:pt>
                <c:pt idx="7">
                  <c:v>MANIPUR</c:v>
                </c:pt>
                <c:pt idx="8">
                  <c:v>ASSAM</c:v>
                </c:pt>
                <c:pt idx="9">
                  <c:v>ANDHRA PRADESH</c:v>
                </c:pt>
                <c:pt idx="10">
                  <c:v>ODISHA</c:v>
                </c:pt>
                <c:pt idx="11">
                  <c:v>MEGHALAYA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3.9669397590361446</c:v>
                </c:pt>
                <c:pt idx="1">
                  <c:v>3.7745929476605409</c:v>
                </c:pt>
                <c:pt idx="2">
                  <c:v>3.6538461538461537</c:v>
                </c:pt>
                <c:pt idx="3">
                  <c:v>3.5278457545420836</c:v>
                </c:pt>
                <c:pt idx="4">
                  <c:v>3.1912174472189476</c:v>
                </c:pt>
                <c:pt idx="5">
                  <c:v>3.130272952853598</c:v>
                </c:pt>
                <c:pt idx="6" formatCode="General">
                  <c:v>3</c:v>
                </c:pt>
                <c:pt idx="7">
                  <c:v>2.916521739130435</c:v>
                </c:pt>
                <c:pt idx="8">
                  <c:v>2.736842105263158</c:v>
                </c:pt>
                <c:pt idx="9">
                  <c:v>2.7215578761744688</c:v>
                </c:pt>
                <c:pt idx="10">
                  <c:v>2.4024078803356441</c:v>
                </c:pt>
                <c:pt idx="11" formatCode="General">
                  <c:v>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sideWall>
    <c:backWall>
      <c:thickness val="0"/>
      <c:spPr>
        <a:noFill/>
        <a:ln>
          <a:solidFill>
            <a:schemeClr val="bg1"/>
          </a:solidFill>
        </a:ln>
        <a:effectLst/>
        <a:sp3d>
          <a:contourClr>
            <a:schemeClr val="bg1"/>
          </a:contourClr>
        </a:sp3d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No. of Instalments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  <a:sp3d>
              <a:contourClr>
                <a:srgbClr val="FF0000"/>
              </a:contourClr>
            </a:sp3d>
          </c:spPr>
          <c:invertIfNegative val="0"/>
          <c:dLbls>
            <c:dLbl>
              <c:idx val="2"/>
              <c:layout>
                <c:manualLayout>
                  <c:x val="4.7031811280228127E-3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1.1757952820057461E-3"/>
                  <c:y val="-1.9181949433159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659E-3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3.527385846017023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3.5273858460171093E-3"/>
                  <c:y val="-8.525310859181834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7.0547716920342186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9.4063622560457104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1.76369292300853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2.3515905640114063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1.9988519794096781E-2"/>
                  <c:y val="-6.39398314438637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1.4109543384068437E-2"/>
                  <c:y val="4.26265542959083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CHANDIGARH</c:v>
                </c:pt>
                <c:pt idx="1">
                  <c:v>PUDUCHERRY</c:v>
                </c:pt>
                <c:pt idx="2">
                  <c:v>ANDAMAN &amp; NICOBAR ISLANDS</c:v>
                </c:pt>
                <c:pt idx="3">
                  <c:v>JAMMU AND KASHMIR</c:v>
                </c:pt>
                <c:pt idx="4">
                  <c:v>DELHI</c:v>
                </c:pt>
                <c:pt idx="5">
                  <c:v>DADRA &amp; NAGAR HAVELI &amp; DAMAN &amp; DIU</c:v>
                </c:pt>
                <c:pt idx="6">
                  <c:v>LADAKH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0.00</c:formatCode>
                <c:ptCount val="8"/>
                <c:pt idx="0">
                  <c:v>5.2380952380952381</c:v>
                </c:pt>
                <c:pt idx="1">
                  <c:v>5.201342281879195</c:v>
                </c:pt>
                <c:pt idx="2">
                  <c:v>4.5197740112994351</c:v>
                </c:pt>
                <c:pt idx="3">
                  <c:v>4.417553191489362</c:v>
                </c:pt>
                <c:pt idx="4">
                  <c:v>4.1754122938530731</c:v>
                </c:pt>
                <c:pt idx="5">
                  <c:v>4.0482180293501049</c:v>
                </c:pt>
                <c:pt idx="6" formatCode="General">
                  <c:v>3.5</c:v>
                </c:pt>
                <c:pt idx="7" formatCode="General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285338666074118E-2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2-4B3B-AB1D-8BFB0CF570F8}"/>
                </c:ext>
              </c:extLst>
            </c:dLbl>
            <c:dLbl>
              <c:idx val="1"/>
              <c:layout>
                <c:manualLayout>
                  <c:x val="2.8219086768136874E-2"/>
                  <c:y val="-2.770726029234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2-4B3B-AB1D-8BFB0CF570F8}"/>
                </c:ext>
              </c:extLst>
            </c:dLbl>
            <c:dLbl>
              <c:idx val="2"/>
              <c:layout>
                <c:manualLayout>
                  <c:x val="2.5867496204125467E-2"/>
                  <c:y val="-2.55759325775455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410954338406835E-2"/>
                  <c:y val="-2.34446048627500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2.4691700922119763E-2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2.3515905640114063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35159056401132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8.230566974039921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9.4063622560456254E-3"/>
                  <c:y val="-1.278796628877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2.2340110358108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JHARKHAND</c:v>
                </c:pt>
                <c:pt idx="1">
                  <c:v>KERALA</c:v>
                </c:pt>
                <c:pt idx="2">
                  <c:v>HIMACHAL PRADESH</c:v>
                </c:pt>
                <c:pt idx="3">
                  <c:v>UTTARAKHAND</c:v>
                </c:pt>
                <c:pt idx="4">
                  <c:v>ODISHA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13512</c:v>
                </c:pt>
                <c:pt idx="1">
                  <c:v>12248</c:v>
                </c:pt>
                <c:pt idx="2">
                  <c:v>9965</c:v>
                </c:pt>
                <c:pt idx="3">
                  <c:v>9459</c:v>
                </c:pt>
                <c:pt idx="4">
                  <c:v>8223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chemeClr val="bg1">
            <a:lumMod val="95000"/>
          </a:schemeClr>
        </a:solidFill>
        <a:ln>
          <a:solidFill>
            <a:schemeClr val="bg1">
              <a:lumMod val="95000"/>
            </a:schemeClr>
          </a:solidFill>
        </a:ln>
        <a:effectLst/>
        <a:sp3d>
          <a:contourClr>
            <a:schemeClr val="bg1">
              <a:lumMod val="9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Ineligible Farmers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-4.3111995640089921E-17"/>
                  <c:y val="-3.62325711515228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0"/>
                  <c:y val="-1.0656638573977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2.3515905640114922E-3"/>
                  <c:y val="-2.1313277147954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3.52738584601702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-1.0582157538051284E-2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-8.230566974039921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-1.0582157538051327E-2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JHARKHAND</c:v>
                </c:pt>
                <c:pt idx="1">
                  <c:v>KERALA</c:v>
                </c:pt>
                <c:pt idx="2">
                  <c:v>HIMACHAL PRADESH</c:v>
                </c:pt>
                <c:pt idx="3">
                  <c:v>UTTARAKHAND</c:v>
                </c:pt>
                <c:pt idx="4">
                  <c:v>ODISHA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27</c:v>
                </c:pt>
                <c:pt idx="1">
                  <c:v>1043</c:v>
                </c:pt>
                <c:pt idx="2">
                  <c:v>358</c:v>
                </c:pt>
                <c:pt idx="3">
                  <c:v>819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Payee Farmers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1.2933748102062733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4-4FA5-A52A-D6629399B380}"/>
                </c:ext>
              </c:extLst>
            </c:dLbl>
            <c:dLbl>
              <c:idx val="1"/>
              <c:layout>
                <c:manualLayout>
                  <c:x val="1.2933748102062733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4-4FA5-A52A-D6629399B380}"/>
                </c:ext>
              </c:extLst>
            </c:dLbl>
            <c:dLbl>
              <c:idx val="2"/>
              <c:layout>
                <c:manualLayout>
                  <c:x val="1.2933748102062648E-2"/>
                  <c:y val="-2.1313277147954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5-418C-A943-1006FB5368D1}"/>
                </c:ext>
              </c:extLst>
            </c:dLbl>
            <c:dLbl>
              <c:idx val="3"/>
              <c:layout>
                <c:manualLayout>
                  <c:x val="1.0582157538051327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5-418C-A943-1006FB5368D1}"/>
                </c:ext>
              </c:extLst>
            </c:dLbl>
            <c:dLbl>
              <c:idx val="4"/>
              <c:layout>
                <c:manualLayout>
                  <c:x val="1.0582157538051327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5-418C-A943-1006FB5368D1}"/>
                </c:ext>
              </c:extLst>
            </c:dLbl>
            <c:dLbl>
              <c:idx val="12"/>
              <c:layout>
                <c:manualLayout>
                  <c:x val="1.5285338666073968E-2"/>
                  <c:y val="-1.0656638573977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4-4FA5-A52A-D6629399B380}"/>
                </c:ext>
              </c:extLst>
            </c:dLbl>
            <c:dLbl>
              <c:idx val="13"/>
              <c:layout>
                <c:manualLayout>
                  <c:x val="3.1746472614153982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JHARKHAND</c:v>
                </c:pt>
                <c:pt idx="1">
                  <c:v>KERALA</c:v>
                </c:pt>
                <c:pt idx="2">
                  <c:v>HIMACHAL PRADESH</c:v>
                </c:pt>
                <c:pt idx="3">
                  <c:v>UTTARAKHAND</c:v>
                </c:pt>
                <c:pt idx="4">
                  <c:v>ODISHA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13485</c:v>
                </c:pt>
                <c:pt idx="1">
                  <c:v>11205</c:v>
                </c:pt>
                <c:pt idx="2">
                  <c:v>9607</c:v>
                </c:pt>
                <c:pt idx="3">
                  <c:v>8640</c:v>
                </c:pt>
                <c:pt idx="4">
                  <c:v>8223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582157538051327E-2"/>
          <c:y val="2.1313277147954588E-2"/>
          <c:w val="0.97413250379587457"/>
          <c:h val="0.657533228154268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285338666074118E-2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2-4B3B-AB1D-8BFB0CF570F8}"/>
                </c:ext>
              </c:extLst>
            </c:dLbl>
            <c:dLbl>
              <c:idx val="1"/>
              <c:layout>
                <c:manualLayout>
                  <c:x val="2.8219086768136874E-2"/>
                  <c:y val="-2.77072602923409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2-4B3B-AB1D-8BFB0CF570F8}"/>
                </c:ext>
              </c:extLst>
            </c:dLbl>
            <c:dLbl>
              <c:idx val="2"/>
              <c:layout>
                <c:manualLayout>
                  <c:x val="2.5867496204125467E-2"/>
                  <c:y val="-2.34446048627500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8812724512091164E-2"/>
                  <c:y val="-2.9838588007136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2.469170092211968E-2"/>
                  <c:y val="-4.2626554295909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7.0547716920342186E-3"/>
                  <c:y val="-2.55759325775455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1.763692923008546E-2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2.1164315076102655E-2"/>
                  <c:y val="-6.39398314438645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8.230566974039921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9.4063622560456254E-3"/>
                  <c:y val="-1.278796628877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2.2340110358108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MANIPUR</c:v>
                </c:pt>
                <c:pt idx="1">
                  <c:v>GOA</c:v>
                </c:pt>
                <c:pt idx="2">
                  <c:v>TRIPURA</c:v>
                </c:pt>
                <c:pt idx="3">
                  <c:v>MIZORAM</c:v>
                </c:pt>
                <c:pt idx="4">
                  <c:v>NAGALAND</c:v>
                </c:pt>
                <c:pt idx="5">
                  <c:v>ARUNACHAL PRADESH</c:v>
                </c:pt>
                <c:pt idx="6">
                  <c:v>MEGHALAYA</c:v>
                </c:pt>
                <c:pt idx="7">
                  <c:v>SIKKIM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3547</c:v>
                </c:pt>
                <c:pt idx="1">
                  <c:v>806</c:v>
                </c:pt>
                <c:pt idx="2">
                  <c:v>612</c:v>
                </c:pt>
                <c:pt idx="3">
                  <c:v>379</c:v>
                </c:pt>
                <c:pt idx="4">
                  <c:v>89</c:v>
                </c:pt>
                <c:pt idx="5">
                  <c:v>70</c:v>
                </c:pt>
                <c:pt idx="6">
                  <c:v>21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Ineligible Farmers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-4.3111995640089921E-17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-3.527385846017195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2.3515905640114922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1.1757952820057032E-3"/>
                  <c:y val="-6.3940692568203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2.35159056401132E-3"/>
                  <c:y val="-6.613221891336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8.21665844652083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5.878976410028343E-3"/>
                  <c:y val="-2.13135641894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MANIPUR</c:v>
                </c:pt>
                <c:pt idx="1">
                  <c:v>GOA</c:v>
                </c:pt>
                <c:pt idx="2">
                  <c:v>TRIPURA</c:v>
                </c:pt>
                <c:pt idx="3">
                  <c:v>MIZORAM</c:v>
                </c:pt>
                <c:pt idx="4">
                  <c:v>NAGALAND</c:v>
                </c:pt>
                <c:pt idx="5">
                  <c:v>ARUNACHAL PRADESH</c:v>
                </c:pt>
                <c:pt idx="6">
                  <c:v>MEGHALAYA</c:v>
                </c:pt>
                <c:pt idx="7">
                  <c:v>SIKKIM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2972</c:v>
                </c:pt>
                <c:pt idx="1">
                  <c:v>0</c:v>
                </c:pt>
                <c:pt idx="2">
                  <c:v>38</c:v>
                </c:pt>
                <c:pt idx="3">
                  <c:v>376</c:v>
                </c:pt>
                <c:pt idx="4">
                  <c:v>37</c:v>
                </c:pt>
                <c:pt idx="5">
                  <c:v>52</c:v>
                </c:pt>
                <c:pt idx="6">
                  <c:v>16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Payee Farmers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1.2933748102062733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4-4FA5-A52A-D6629399B380}"/>
                </c:ext>
              </c:extLst>
            </c:dLbl>
            <c:dLbl>
              <c:idx val="1"/>
              <c:layout>
                <c:manualLayout>
                  <c:x val="1.2933748102062733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4-4FA5-A52A-D6629399B380}"/>
                </c:ext>
              </c:extLst>
            </c:dLbl>
            <c:dLbl>
              <c:idx val="2"/>
              <c:layout>
                <c:manualLayout>
                  <c:x val="1.2933748102062648E-2"/>
                  <c:y val="-2.1313277147954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5-418C-A943-1006FB5368D1}"/>
                </c:ext>
              </c:extLst>
            </c:dLbl>
            <c:dLbl>
              <c:idx val="3"/>
              <c:layout>
                <c:manualLayout>
                  <c:x val="1.0582157538051327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5-418C-A943-1006FB5368D1}"/>
                </c:ext>
              </c:extLst>
            </c:dLbl>
            <c:dLbl>
              <c:idx val="4"/>
              <c:layout>
                <c:manualLayout>
                  <c:x val="1.0582157538051327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5-418C-A943-1006FB5368D1}"/>
                </c:ext>
              </c:extLst>
            </c:dLbl>
            <c:dLbl>
              <c:idx val="5"/>
              <c:layout>
                <c:manualLayout>
                  <c:x val="1.6461133948079756E-2"/>
                  <c:y val="2.2409327361981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E6-4717-9A06-225209C7E509}"/>
                </c:ext>
              </c:extLst>
            </c:dLbl>
            <c:dLbl>
              <c:idx val="6"/>
              <c:layout>
                <c:manualLayout>
                  <c:x val="9.40636225604545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E6-4717-9A06-225209C7E509}"/>
                </c:ext>
              </c:extLst>
            </c:dLbl>
            <c:dLbl>
              <c:idx val="7"/>
              <c:layout>
                <c:manualLayout>
                  <c:x val="7.054771692034046E-3"/>
                  <c:y val="-8.96373094479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E6-4717-9A06-225209C7E509}"/>
                </c:ext>
              </c:extLst>
            </c:dLbl>
            <c:dLbl>
              <c:idx val="12"/>
              <c:layout>
                <c:manualLayout>
                  <c:x val="1.5285338666073968E-2"/>
                  <c:y val="-1.0656638573977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4-4FA5-A52A-D6629399B380}"/>
                </c:ext>
              </c:extLst>
            </c:dLbl>
            <c:dLbl>
              <c:idx val="13"/>
              <c:layout>
                <c:manualLayout>
                  <c:x val="3.1746472614153982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MANIPUR</c:v>
                </c:pt>
                <c:pt idx="1">
                  <c:v>GOA</c:v>
                </c:pt>
                <c:pt idx="2">
                  <c:v>TRIPURA</c:v>
                </c:pt>
                <c:pt idx="3">
                  <c:v>MIZORAM</c:v>
                </c:pt>
                <c:pt idx="4">
                  <c:v>NAGALAND</c:v>
                </c:pt>
                <c:pt idx="5">
                  <c:v>ARUNACHAL PRADESH</c:v>
                </c:pt>
                <c:pt idx="6">
                  <c:v>MEGHALAYA</c:v>
                </c:pt>
                <c:pt idx="7">
                  <c:v>SIKKIM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575</c:v>
                </c:pt>
                <c:pt idx="1">
                  <c:v>806</c:v>
                </c:pt>
                <c:pt idx="2">
                  <c:v>574</c:v>
                </c:pt>
                <c:pt idx="3">
                  <c:v>3</c:v>
                </c:pt>
                <c:pt idx="4">
                  <c:v>52</c:v>
                </c:pt>
                <c:pt idx="5">
                  <c:v>18</c:v>
                </c:pt>
                <c:pt idx="6">
                  <c:v>5</c:v>
                </c:pt>
                <c:pt idx="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solidFill>
          <a:srgbClr val="DEDDD9"/>
        </a:solidFill>
        <a:ln>
          <a:solidFill>
            <a:srgbClr val="DEDDD9"/>
          </a:solidFill>
        </a:ln>
        <a:effectLst/>
        <a:sp3d>
          <a:contourClr>
            <a:srgbClr val="DEDDD9"/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0582157538051327E-2"/>
          <c:y val="2.1313277147954588E-2"/>
          <c:w val="0.97413250379587457"/>
          <c:h val="0.6575332281542685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No. of Farmers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  <a:sp3d>
              <a:contourClr>
                <a:srgbClr val="C00000"/>
              </a:contourClr>
            </a:sp3d>
          </c:spPr>
          <c:invertIfNegative val="0"/>
          <c:dLbls>
            <c:dLbl>
              <c:idx val="0"/>
              <c:layout>
                <c:manualLayout>
                  <c:x val="1.5285338666074118E-2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9C2-4B3B-AB1D-8BFB0CF570F8}"/>
                </c:ext>
              </c:extLst>
            </c:dLbl>
            <c:dLbl>
              <c:idx val="1"/>
              <c:layout>
                <c:manualLayout>
                  <c:x val="3.2922267896159686E-2"/>
                  <c:y val="-5.62350449739362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9C2-4B3B-AB1D-8BFB0CF570F8}"/>
                </c:ext>
              </c:extLst>
            </c:dLbl>
            <c:dLbl>
              <c:idx val="2"/>
              <c:layout>
                <c:manualLayout>
                  <c:x val="2.7043291486131171E-2"/>
                  <c:y val="-3.22223358800363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1.8812724512091251E-2"/>
                  <c:y val="-3.642183851958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2.3515905640113976E-2"/>
                  <c:y val="-2.0682170360468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2.2340110358108272E-2"/>
                  <c:y val="-1.46037427825368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3.0570677332148109E-2"/>
                  <c:y val="-1.0467308710443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3.0570677332148279E-2"/>
                  <c:y val="-8.5883837720601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1.1757952820057032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7.0547716920342186E-3"/>
                  <c:y val="-7.8147780106009091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8.230566974039921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9.4063622560456254E-3"/>
                  <c:y val="-1.2787966288772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2.23401103581081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</c:v>
                </c:pt>
                <c:pt idx="4">
                  <c:v>PUDUCHERRY</c:v>
                </c:pt>
                <c:pt idx="5">
                  <c:v>LADAKH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11214</c:v>
                </c:pt>
                <c:pt idx="1">
                  <c:v>669</c:v>
                </c:pt>
                <c:pt idx="2">
                  <c:v>560</c:v>
                </c:pt>
                <c:pt idx="3">
                  <c:v>177</c:v>
                </c:pt>
                <c:pt idx="4">
                  <c:v>159</c:v>
                </c:pt>
                <c:pt idx="5">
                  <c:v>26</c:v>
                </c:pt>
                <c:pt idx="6">
                  <c:v>21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2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Ineligible Farmers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  <a:effectLst/>
            <a:sp3d>
              <a:contourClr>
                <a:schemeClr val="tx1"/>
              </a:contourClr>
            </a:sp3d>
          </c:spPr>
          <c:invertIfNegative val="0"/>
          <c:dLbls>
            <c:dLbl>
              <c:idx val="0"/>
              <c:layout>
                <c:manualLayout>
                  <c:x val="2.3515905640114063E-3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B85-418C-A943-1006FB5368D1}"/>
                </c:ext>
              </c:extLst>
            </c:dLbl>
            <c:dLbl>
              <c:idx val="1"/>
              <c:layout>
                <c:manualLayout>
                  <c:x val="-4.3111995640089921E-17"/>
                  <c:y val="-1.91819494331591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B85-418C-A943-1006FB5368D1}"/>
                </c:ext>
              </c:extLst>
            </c:dLbl>
            <c:dLbl>
              <c:idx val="2"/>
              <c:layout>
                <c:manualLayout>
                  <c:x val="-3.5273858460171956E-3"/>
                  <c:y val="-1.49192940035682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D04-4FA5-A52A-D6629399B380}"/>
                </c:ext>
              </c:extLst>
            </c:dLbl>
            <c:dLbl>
              <c:idx val="3"/>
              <c:layout>
                <c:manualLayout>
                  <c:x val="-2.3515905640114922E-3"/>
                  <c:y val="-1.70506217183637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04-4FA5-A52A-D6629399B380}"/>
                </c:ext>
              </c:extLst>
            </c:dLbl>
            <c:dLbl>
              <c:idx val="4"/>
              <c:layout>
                <c:manualLayout>
                  <c:x val="-1.1757952820057032E-3"/>
                  <c:y val="-6.39406925682032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04-4FA5-A52A-D6629399B380}"/>
                </c:ext>
              </c:extLst>
            </c:dLbl>
            <c:dLbl>
              <c:idx val="5"/>
              <c:layout>
                <c:manualLayout>
                  <c:x val="2.35159056401132E-3"/>
                  <c:y val="-6.61322189133664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D04-4FA5-A52A-D6629399B380}"/>
                </c:ext>
              </c:extLst>
            </c:dLbl>
            <c:dLbl>
              <c:idx val="6"/>
              <c:layout>
                <c:manualLayout>
                  <c:x val="4.703181128022726E-3"/>
                  <c:y val="-8.216658446520832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D04-4FA5-A52A-D6629399B380}"/>
                </c:ext>
              </c:extLst>
            </c:dLbl>
            <c:dLbl>
              <c:idx val="7"/>
              <c:layout>
                <c:manualLayout>
                  <c:x val="5.878976410028343E-3"/>
                  <c:y val="-2.13135641894016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04-4FA5-A52A-D6629399B380}"/>
                </c:ext>
              </c:extLst>
            </c:dLbl>
            <c:dLbl>
              <c:idx val="8"/>
              <c:layout>
                <c:manualLayout>
                  <c:x val="-4.7031811280228127E-3"/>
                  <c:y val="-2.131327714795537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04-4FA5-A52A-D6629399B380}"/>
                </c:ext>
              </c:extLst>
            </c:dLbl>
            <c:dLbl>
              <c:idx val="9"/>
              <c:layout>
                <c:manualLayout>
                  <c:x val="-5.878976410028428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04-4FA5-A52A-D6629399B380}"/>
                </c:ext>
              </c:extLst>
            </c:dLbl>
            <c:dLbl>
              <c:idx val="10"/>
              <c:layout>
                <c:manualLayout>
                  <c:x val="-7.054771692034218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04-4FA5-A52A-D6629399B380}"/>
                </c:ext>
              </c:extLst>
            </c:dLbl>
            <c:dLbl>
              <c:idx val="11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04-4FA5-A52A-D6629399B380}"/>
                </c:ext>
              </c:extLst>
            </c:dLbl>
            <c:dLbl>
              <c:idx val="12"/>
              <c:layout>
                <c:manualLayout>
                  <c:x val="-7.0547716920342186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04-4FA5-A52A-D6629399B380}"/>
                </c:ext>
              </c:extLst>
            </c:dLbl>
            <c:dLbl>
              <c:idx val="13"/>
              <c:layout>
                <c:manualLayout>
                  <c:x val="-4.7031811280228127E-3"/>
                  <c:y val="-2.13132771479545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</c:v>
                </c:pt>
                <c:pt idx="4">
                  <c:v>PUDUCHERRY</c:v>
                </c:pt>
                <c:pt idx="5">
                  <c:v>LADAKH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7830</c:v>
                </c:pt>
                <c:pt idx="1">
                  <c:v>2</c:v>
                </c:pt>
                <c:pt idx="2">
                  <c:v>83</c:v>
                </c:pt>
                <c:pt idx="3">
                  <c:v>0</c:v>
                </c:pt>
                <c:pt idx="4">
                  <c:v>10</c:v>
                </c:pt>
                <c:pt idx="5">
                  <c:v>22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04-4FA5-A52A-D6629399B3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IT Payee Farmers</c:v>
                </c:pt>
              </c:strCache>
            </c:strRef>
          </c:tx>
          <c:spPr>
            <a:solidFill>
              <a:srgbClr val="FF3300"/>
            </a:solidFill>
            <a:ln>
              <a:solidFill>
                <a:srgbClr val="FF3300"/>
              </a:solidFill>
            </a:ln>
            <a:effectLst/>
            <a:sp3d>
              <a:contourClr>
                <a:srgbClr val="FF3300"/>
              </a:contourClr>
            </a:sp3d>
          </c:spPr>
          <c:invertIfNegative val="0"/>
          <c:dLbls>
            <c:dLbl>
              <c:idx val="0"/>
              <c:layout>
                <c:manualLayout>
                  <c:x val="2.4691700922119763E-2"/>
                  <c:y val="-2.1424224860861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04-4FA5-A52A-D6629399B380}"/>
                </c:ext>
              </c:extLst>
            </c:dLbl>
            <c:dLbl>
              <c:idx val="1"/>
              <c:layout>
                <c:manualLayout>
                  <c:x val="1.2933748102062733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D04-4FA5-A52A-D6629399B380}"/>
                </c:ext>
              </c:extLst>
            </c:dLbl>
            <c:dLbl>
              <c:idx val="2"/>
              <c:layout>
                <c:manualLayout>
                  <c:x val="1.2933748102062648E-2"/>
                  <c:y val="-2.13132771479545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B85-418C-A943-1006FB5368D1}"/>
                </c:ext>
              </c:extLst>
            </c:dLbl>
            <c:dLbl>
              <c:idx val="3"/>
              <c:layout>
                <c:manualLayout>
                  <c:x val="1.0582157538051327E-2"/>
                  <c:y val="-1.7050621718363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B85-418C-A943-1006FB5368D1}"/>
                </c:ext>
              </c:extLst>
            </c:dLbl>
            <c:dLbl>
              <c:idx val="4"/>
              <c:layout>
                <c:manualLayout>
                  <c:x val="1.0582157538051327E-2"/>
                  <c:y val="-1.27879662887727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B85-418C-A943-1006FB5368D1}"/>
                </c:ext>
              </c:extLst>
            </c:dLbl>
            <c:dLbl>
              <c:idx val="5"/>
              <c:layout>
                <c:manualLayout>
                  <c:x val="1.6461133948079756E-2"/>
                  <c:y val="2.240932736198198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4E6-4717-9A06-225209C7E509}"/>
                </c:ext>
              </c:extLst>
            </c:dLbl>
            <c:dLbl>
              <c:idx val="6"/>
              <c:layout>
                <c:manualLayout>
                  <c:x val="9.4063622560454519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4E6-4717-9A06-225209C7E509}"/>
                </c:ext>
              </c:extLst>
            </c:dLbl>
            <c:dLbl>
              <c:idx val="7"/>
              <c:layout>
                <c:manualLayout>
                  <c:x val="7.054771692034046E-3"/>
                  <c:y val="-8.963730944793040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4E6-4717-9A06-225209C7E509}"/>
                </c:ext>
              </c:extLst>
            </c:dLbl>
            <c:dLbl>
              <c:idx val="12"/>
              <c:layout>
                <c:manualLayout>
                  <c:x val="1.5285338666073968E-2"/>
                  <c:y val="-1.06566385739772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04-4FA5-A52A-D6629399B380}"/>
                </c:ext>
              </c:extLst>
            </c:dLbl>
            <c:dLbl>
              <c:idx val="13"/>
              <c:layout>
                <c:manualLayout>
                  <c:x val="3.1746472614153982E-2"/>
                  <c:y val="-4.262655429590917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D04-4FA5-A52A-D6629399B3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Sheet1!$A$2:$A$9</c:f>
              <c:strCache>
                <c:ptCount val="8"/>
                <c:pt idx="0">
                  <c:v>JAMMU AND KASHMIR</c:v>
                </c:pt>
                <c:pt idx="1">
                  <c:v>DELHI</c:v>
                </c:pt>
                <c:pt idx="2">
                  <c:v>DADRA &amp; NAGAR HAVELI &amp; DAMAN &amp; DIU</c:v>
                </c:pt>
                <c:pt idx="3">
                  <c:v>ANDAMAN &amp; NICOBAR</c:v>
                </c:pt>
                <c:pt idx="4">
                  <c:v>PUDUCHERRY</c:v>
                </c:pt>
                <c:pt idx="5">
                  <c:v>LADAKH</c:v>
                </c:pt>
                <c:pt idx="6">
                  <c:v>CHANDIGARH</c:v>
                </c:pt>
                <c:pt idx="7">
                  <c:v>LAKSHADWEEP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3384</c:v>
                </c:pt>
                <c:pt idx="1">
                  <c:v>667</c:v>
                </c:pt>
                <c:pt idx="2">
                  <c:v>477</c:v>
                </c:pt>
                <c:pt idx="3">
                  <c:v>177</c:v>
                </c:pt>
                <c:pt idx="4">
                  <c:v>149</c:v>
                </c:pt>
                <c:pt idx="5">
                  <c:v>4</c:v>
                </c:pt>
                <c:pt idx="6">
                  <c:v>21</c:v>
                </c:pt>
                <c:pt idx="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04-4FA5-A52A-D6629399B3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29662864"/>
        <c:axId val="429666800"/>
        <c:axId val="0"/>
      </c:bar3DChart>
      <c:catAx>
        <c:axId val="429662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66800"/>
        <c:crosses val="autoZero"/>
        <c:auto val="1"/>
        <c:lblAlgn val="ctr"/>
        <c:lblOffset val="100"/>
        <c:noMultiLvlLbl val="0"/>
      </c:catAx>
      <c:valAx>
        <c:axId val="4296668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42966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D3C59-68AD-4BE4-BECB-A9C2A4A61725}" type="datetimeFigureOut">
              <a:rPr lang="en-US" smtClean="0"/>
              <a:pPr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A57EA-F117-4856-AAD2-0A92B762E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932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29159C05-0B82-4B27-9FCD-B66A53AACDC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D9A70495-1C62-40CB-B968-B26791CC3A1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altLang="en-US"/>
          </a:p>
        </p:txBody>
      </p:sp>
      <p:sp>
        <p:nvSpPr>
          <p:cNvPr id="37892" name="Slide Number Placeholder 3">
            <a:extLst>
              <a:ext uri="{FF2B5EF4-FFF2-40B4-BE49-F238E27FC236}">
                <a16:creationId xmlns:a16="http://schemas.microsoft.com/office/drawing/2014/main" id="{71C03751-7E75-4059-9123-76C867C253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5137BDD-F40D-4E84-BF69-817865C8A65A}" type="slidenum">
              <a:rPr lang="en-IN" altLang="en-US"/>
              <a:pPr>
                <a:spcBef>
                  <a:spcPct val="0"/>
                </a:spcBef>
              </a:pPr>
              <a:t>39</a:t>
            </a:fld>
            <a:endParaRPr lang="en-IN" altLang="en-US"/>
          </a:p>
        </p:txBody>
      </p:sp>
    </p:spTree>
    <p:extLst>
      <p:ext uri="{BB962C8B-B14F-4D97-AF65-F5344CB8AC3E}">
        <p14:creationId xmlns:p14="http://schemas.microsoft.com/office/powerpoint/2010/main" val="1654876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A3B79-4761-46CA-8A79-25E1D2F1AA51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33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1930-5326-48A8-B713-8B12532B2924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301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3F999-26A5-41A5-910A-307EAD42BDB1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36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1D57-4D99-472C-A85E-61245050F614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5E291-1BAB-4297-A4FD-4B0DA3D62D08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821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9C875-92D0-4B5B-939D-CC9963A1D98F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7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43E42-F771-41F7-9C55-F8BAD05FEBED}" type="datetime1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742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28BE-3D6A-4DA3-B00A-DDBD1F30FA20}" type="datetime1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6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4C9E3-779B-4C0D-96E6-FD898A157059}" type="datetime1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57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35CDE-4AF9-4586-8BF7-187FB45C77CC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7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5853-473A-4437-B16B-097413336620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670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8DF63-013A-4925-B52A-F52A145012AE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DF1E0-365C-4F10-926B-3CDC82504EE6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0069EF6F-900F-4C58-A9A1-E1502E6D890F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650896361"/>
              </p:ext>
            </p:extLst>
          </p:nvPr>
        </p:nvGraphicFramePr>
        <p:xfrm>
          <a:off x="1589" y="159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360" imgH="360" progId="">
                  <p:embed/>
                </p:oleObj>
              </mc:Choice>
              <mc:Fallback>
                <p:oleObj name="think-cell Slide" r:id="rId14" imgW="360" imgH="360" progId="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0DFE1930-F259-4235-930A-9B93A93E5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159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5652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2.xml"/><Relationship Id="rId5" Type="http://schemas.openxmlformats.org/officeDocument/2006/relationships/chart" Target="../charts/chart8.xml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3.xml"/><Relationship Id="rId5" Type="http://schemas.openxmlformats.org/officeDocument/2006/relationships/chart" Target="../charts/chart9.xml"/><Relationship Id="rId4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4.xml"/><Relationship Id="rId5" Type="http://schemas.openxmlformats.org/officeDocument/2006/relationships/chart" Target="../charts/chart10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5" Type="http://schemas.openxmlformats.org/officeDocument/2006/relationships/chart" Target="../charts/chart11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6.xml"/><Relationship Id="rId5" Type="http://schemas.openxmlformats.org/officeDocument/2006/relationships/chart" Target="../charts/chart12.xml"/><Relationship Id="rId4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7.xml"/><Relationship Id="rId5" Type="http://schemas.openxmlformats.org/officeDocument/2006/relationships/chart" Target="../charts/chart13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8.xml"/><Relationship Id="rId5" Type="http://schemas.openxmlformats.org/officeDocument/2006/relationships/chart" Target="../charts/chart14.xml"/><Relationship Id="rId4" Type="http://schemas.openxmlformats.org/officeDocument/2006/relationships/image" Target="../media/image1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9.xml"/><Relationship Id="rId5" Type="http://schemas.openxmlformats.org/officeDocument/2006/relationships/chart" Target="../charts/chart15.xml"/><Relationship Id="rId4" Type="http://schemas.openxmlformats.org/officeDocument/2006/relationships/image" Target="../media/image1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0.xml"/><Relationship Id="rId5" Type="http://schemas.openxmlformats.org/officeDocument/2006/relationships/chart" Target="../charts/chart16.xml"/><Relationship Id="rId4" Type="http://schemas.openxmlformats.org/officeDocument/2006/relationships/image" Target="../media/image1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1.xml"/><Relationship Id="rId5" Type="http://schemas.openxmlformats.org/officeDocument/2006/relationships/chart" Target="../charts/chart17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5" Type="http://schemas.openxmlformats.org/officeDocument/2006/relationships/image" Target="../media/image2.jpeg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2.xml"/><Relationship Id="rId5" Type="http://schemas.openxmlformats.org/officeDocument/2006/relationships/chart" Target="../charts/chart18.xml"/><Relationship Id="rId4" Type="http://schemas.openxmlformats.org/officeDocument/2006/relationships/image" Target="../media/image1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3.xml"/><Relationship Id="rId5" Type="http://schemas.openxmlformats.org/officeDocument/2006/relationships/chart" Target="../charts/chart19.xml"/><Relationship Id="rId4" Type="http://schemas.openxmlformats.org/officeDocument/2006/relationships/image" Target="../media/image1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4.xml"/><Relationship Id="rId5" Type="http://schemas.openxmlformats.org/officeDocument/2006/relationships/chart" Target="../charts/chart20.xml"/><Relationship Id="rId4" Type="http://schemas.openxmlformats.org/officeDocument/2006/relationships/image" Target="../media/image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5.xml"/><Relationship Id="rId5" Type="http://schemas.openxmlformats.org/officeDocument/2006/relationships/chart" Target="../charts/chart21.xml"/><Relationship Id="rId4" Type="http://schemas.openxmlformats.org/officeDocument/2006/relationships/image" Target="../media/image1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6.xml"/><Relationship Id="rId5" Type="http://schemas.openxmlformats.org/officeDocument/2006/relationships/chart" Target="../charts/chart22.xml"/><Relationship Id="rId4" Type="http://schemas.openxmlformats.org/officeDocument/2006/relationships/image" Target="../media/image1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7.xml"/><Relationship Id="rId5" Type="http://schemas.openxmlformats.org/officeDocument/2006/relationships/chart" Target="../charts/chart23.xml"/><Relationship Id="rId4" Type="http://schemas.openxmlformats.org/officeDocument/2006/relationships/image" Target="../media/image1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8.xml"/><Relationship Id="rId5" Type="http://schemas.openxmlformats.org/officeDocument/2006/relationships/chart" Target="../charts/chart24.xml"/><Relationship Id="rId4" Type="http://schemas.openxmlformats.org/officeDocument/2006/relationships/image" Target="../media/image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9.xml"/><Relationship Id="rId5" Type="http://schemas.openxmlformats.org/officeDocument/2006/relationships/chart" Target="../charts/chart25.xml"/><Relationship Id="rId4" Type="http://schemas.openxmlformats.org/officeDocument/2006/relationships/image" Target="../media/image1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0.xml"/><Relationship Id="rId5" Type="http://schemas.openxmlformats.org/officeDocument/2006/relationships/chart" Target="../charts/chart26.xml"/><Relationship Id="rId4" Type="http://schemas.openxmlformats.org/officeDocument/2006/relationships/image" Target="../media/image1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1.xml"/><Relationship Id="rId5" Type="http://schemas.openxmlformats.org/officeDocument/2006/relationships/chart" Target="../charts/chart27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5" Type="http://schemas.openxmlformats.org/officeDocument/2006/relationships/chart" Target="../charts/chart1.xml"/><Relationship Id="rId4" Type="http://schemas.openxmlformats.org/officeDocument/2006/relationships/image" Target="../media/image1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2.xml"/><Relationship Id="rId5" Type="http://schemas.openxmlformats.org/officeDocument/2006/relationships/chart" Target="../charts/chart28.xml"/><Relationship Id="rId4" Type="http://schemas.openxmlformats.org/officeDocument/2006/relationships/image" Target="../media/image1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3.xml"/><Relationship Id="rId5" Type="http://schemas.openxmlformats.org/officeDocument/2006/relationships/chart" Target="../charts/chart29.xml"/><Relationship Id="rId4" Type="http://schemas.openxmlformats.org/officeDocument/2006/relationships/image" Target="../media/image1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4.xml"/><Relationship Id="rId5" Type="http://schemas.openxmlformats.org/officeDocument/2006/relationships/chart" Target="../charts/chart30.xml"/><Relationship Id="rId4" Type="http://schemas.openxmlformats.org/officeDocument/2006/relationships/image" Target="../media/image1.e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5.xml"/><Relationship Id="rId5" Type="http://schemas.openxmlformats.org/officeDocument/2006/relationships/chart" Target="../charts/chart31.xml"/><Relationship Id="rId4" Type="http://schemas.openxmlformats.org/officeDocument/2006/relationships/image" Target="../media/image1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6.xml"/><Relationship Id="rId5" Type="http://schemas.openxmlformats.org/officeDocument/2006/relationships/chart" Target="../charts/chart32.xml"/><Relationship Id="rId4" Type="http://schemas.openxmlformats.org/officeDocument/2006/relationships/image" Target="../media/image1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7.xml"/><Relationship Id="rId5" Type="http://schemas.openxmlformats.org/officeDocument/2006/relationships/chart" Target="../charts/chart33.xml"/><Relationship Id="rId4" Type="http://schemas.openxmlformats.org/officeDocument/2006/relationships/image" Target="../media/image1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8.xml"/><Relationship Id="rId5" Type="http://schemas.openxmlformats.org/officeDocument/2006/relationships/chart" Target="../charts/chart34.xml"/><Relationship Id="rId4" Type="http://schemas.openxmlformats.org/officeDocument/2006/relationships/image" Target="../media/image1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9.xml"/><Relationship Id="rId5" Type="http://schemas.openxmlformats.org/officeDocument/2006/relationships/chart" Target="../charts/chart35.xml"/><Relationship Id="rId4" Type="http://schemas.openxmlformats.org/officeDocument/2006/relationships/image" Target="../media/image1.e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0.xml"/><Relationship Id="rId5" Type="http://schemas.openxmlformats.org/officeDocument/2006/relationships/chart" Target="../charts/chart36.xml"/><Relationship Id="rId4" Type="http://schemas.openxmlformats.org/officeDocument/2006/relationships/image" Target="../media/image1.e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rightsinitiative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5" Type="http://schemas.openxmlformats.org/officeDocument/2006/relationships/chart" Target="../charts/chart2.x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5" Type="http://schemas.openxmlformats.org/officeDocument/2006/relationships/chart" Target="../charts/chart3.x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5" Type="http://schemas.openxmlformats.org/officeDocument/2006/relationships/chart" Target="../charts/chart4.x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Relationship Id="rId5" Type="http://schemas.openxmlformats.org/officeDocument/2006/relationships/chart" Target="../charts/chart5.x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0.xml"/><Relationship Id="rId5" Type="http://schemas.openxmlformats.org/officeDocument/2006/relationships/chart" Target="../charts/chart6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openxmlformats.org/officeDocument/2006/relationships/chart" Target="../charts/chart7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6" name="Rectangle 5">
            <a:extLst>
              <a:ext uri="{FF2B5EF4-FFF2-40B4-BE49-F238E27FC236}">
                <a16:creationId xmlns:a16="http://schemas.microsoft.com/office/drawing/2014/main" id="{DA62980A-0AE3-4E38-A242-9BCAD2AFCA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9814" y="103277"/>
            <a:ext cx="83581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3600" b="1" dirty="0">
                <a:solidFill>
                  <a:srgbClr val="0066FF"/>
                </a:solidFill>
              </a:rPr>
              <a:t>Commonwealth Human Rights Initiative</a:t>
            </a:r>
          </a:p>
        </p:txBody>
      </p:sp>
      <p:sp>
        <p:nvSpPr>
          <p:cNvPr id="68" name="Rectangle 16">
            <a:extLst>
              <a:ext uri="{FF2B5EF4-FFF2-40B4-BE49-F238E27FC236}">
                <a16:creationId xmlns:a16="http://schemas.microsoft.com/office/drawing/2014/main" id="{0DA37995-E1C5-4A6A-A3A8-71F83F69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30278"/>
            <a:ext cx="12192000" cy="221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3600" b="1" dirty="0"/>
              <a:t>Ineligible Payouts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400" b="1" dirty="0"/>
              <a:t>Graphical Representation of Data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b="1" dirty="0"/>
              <a:t>obtained through </a:t>
            </a:r>
            <a:r>
              <a:rPr lang="en-US" altLang="en-US" sz="2200" b="1" i="1" dirty="0"/>
              <a:t>The Right to Information Act, 2005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200" i="1" dirty="0"/>
              <a:t>(Payment Failures applicable to COVID-19 Lockdown period)</a:t>
            </a:r>
          </a:p>
        </p:txBody>
      </p:sp>
      <p:sp>
        <p:nvSpPr>
          <p:cNvPr id="69" name="Rectangle 17">
            <a:extLst>
              <a:ext uri="{FF2B5EF4-FFF2-40B4-BE49-F238E27FC236}">
                <a16:creationId xmlns:a16="http://schemas.microsoft.com/office/drawing/2014/main" id="{0F46F8A1-1F3D-4C4D-8D19-D0E5B7F75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273269"/>
            <a:ext cx="12192000" cy="1324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/>
              <a:t>Venkatesh Nayak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 err="1"/>
              <a:t>Programme</a:t>
            </a:r>
            <a:r>
              <a:rPr lang="en-US" altLang="en-US" sz="2000" b="1" i="1" dirty="0"/>
              <a:t> Head, Access to Information </a:t>
            </a:r>
            <a:r>
              <a:rPr lang="en-US" altLang="en-US" sz="2000" b="1" i="1" dirty="0" err="1"/>
              <a:t>Programme</a:t>
            </a:r>
            <a:endParaRPr lang="en-US" altLang="en-US" sz="2000" b="1" i="1" dirty="0"/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 i="1" dirty="0"/>
              <a:t>January 2021</a:t>
            </a:r>
          </a:p>
        </p:txBody>
      </p:sp>
      <p:pic>
        <p:nvPicPr>
          <p:cNvPr id="71" name="Picture 13">
            <a:extLst>
              <a:ext uri="{FF2B5EF4-FFF2-40B4-BE49-F238E27FC236}">
                <a16:creationId xmlns:a16="http://schemas.microsoft.com/office/drawing/2014/main" id="{0A3FAD69-F8A7-4A82-AEFA-08C61CB0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9"/>
            <a:ext cx="7858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Line 4">
            <a:extLst>
              <a:ext uri="{FF2B5EF4-FFF2-40B4-BE49-F238E27FC236}">
                <a16:creationId xmlns:a16="http://schemas.microsoft.com/office/drawing/2014/main" id="{934D58B8-390E-44F7-BC95-0C495BAF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842196"/>
            <a:ext cx="12192000" cy="10511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B9B9A-839C-42FF-B18F-1554FB535BD8}"/>
              </a:ext>
            </a:extLst>
          </p:cNvPr>
          <p:cNvSpPr/>
          <p:nvPr/>
        </p:nvSpPr>
        <p:spPr>
          <a:xfrm>
            <a:off x="0" y="1160748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en-IN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Pradhan Mantri-KISAN Yojana (PMKY)</a:t>
            </a:r>
            <a:endParaRPr lang="en-IN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7">
            <a:extLst>
              <a:ext uri="{FF2B5EF4-FFF2-40B4-BE49-F238E27FC236}">
                <a16:creationId xmlns:a16="http://schemas.microsoft.com/office/drawing/2014/main" id="{2512EA77-92A6-4331-8E20-F62DA4D89B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80" y="1916832"/>
            <a:ext cx="12192000" cy="40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000" i="1" dirty="0"/>
              <a:t>(excluding West Bengal which has not yet participated in this Scheme)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D5E2-FC6A-4769-9530-55DA73F9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120" y="6389598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02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(below 10,000)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1062029"/>
          <a:ext cx="10801200" cy="5787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9662189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1041843"/>
          <a:ext cx="10801200" cy="580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9312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1413267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Ineligible Farmers &amp; Income Tax Payee Farmers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12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119336" y="548681"/>
            <a:ext cx="12061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/>
              <a:t> (region-wise %age)	</a:t>
            </a:r>
            <a:r>
              <a:rPr lang="en-IN" dirty="0"/>
              <a:t>											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65BF2B-124B-45AF-82F9-3095999376A6}"/>
              </a:ext>
            </a:extLst>
          </p:cNvPr>
          <p:cNvGraphicFramePr/>
          <p:nvPr/>
        </p:nvGraphicFramePr>
        <p:xfrm>
          <a:off x="767408" y="926657"/>
          <a:ext cx="10729192" cy="590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174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1041843"/>
          <a:ext cx="10801200" cy="580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27982256-CC52-446D-AF7F-25A8A7558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620"/>
            <a:ext cx="11413267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Ineligible Farmers &amp; Income Tax Payee Farmers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8624A07-D2FA-4B58-B2E1-FBE7E618AF57}"/>
              </a:ext>
            </a:extLst>
          </p:cNvPr>
          <p:cNvSpPr txBox="1"/>
          <p:nvPr/>
        </p:nvSpPr>
        <p:spPr>
          <a:xfrm>
            <a:off x="119336" y="548681"/>
            <a:ext cx="12061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200" b="1" dirty="0"/>
              <a:t> (region-wise no. of farmers)	</a:t>
            </a:r>
            <a:r>
              <a:rPr lang="en-IN" dirty="0"/>
              <a:t>											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</p:spTree>
    <p:extLst>
      <p:ext uri="{BB962C8B-B14F-4D97-AF65-F5344CB8AC3E}">
        <p14:creationId xmlns:p14="http://schemas.microsoft.com/office/powerpoint/2010/main" val="42708956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1413267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Payouts to Ineligible Farmers &amp; Income Tax Payee Farmers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EF7BD610-B118-4E34-86DF-562FCA6B1956}"/>
              </a:ext>
            </a:extLst>
          </p:cNvPr>
          <p:cNvGraphicFramePr/>
          <p:nvPr/>
        </p:nvGraphicFramePr>
        <p:xfrm>
          <a:off x="1523492" y="925987"/>
          <a:ext cx="9253028" cy="53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853969F-D48E-4C32-B03F-219EAC9B22D1}"/>
              </a:ext>
            </a:extLst>
          </p:cNvPr>
          <p:cNvSpPr txBox="1"/>
          <p:nvPr/>
        </p:nvSpPr>
        <p:spPr>
          <a:xfrm>
            <a:off x="0" y="6453336"/>
            <a:ext cx="12192000" cy="36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Total </a:t>
            </a:r>
            <a:r>
              <a:rPr lang="en-IN" b="1" dirty="0" err="1"/>
              <a:t>payout</a:t>
            </a:r>
            <a:r>
              <a:rPr lang="en-IN" b="1" dirty="0"/>
              <a:t> =  Rs. 1,364.13 crores</a:t>
            </a:r>
          </a:p>
        </p:txBody>
      </p:sp>
    </p:spTree>
    <p:extLst>
      <p:ext uri="{BB962C8B-B14F-4D97-AF65-F5344CB8AC3E}">
        <p14:creationId xmlns:p14="http://schemas.microsoft.com/office/powerpoint/2010/main" val="3000392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(above Rs. 10 crores or Rs. 100 million)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44065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(below Rs. 10 crores or Rs. 100 million)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98690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Payouts to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90475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18258135"/>
              </p:ext>
            </p:extLst>
          </p:nvPr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Ineligible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7535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19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02936610"/>
              </p:ext>
            </p:extLst>
          </p:nvPr>
        </p:nvGraphicFramePr>
        <p:xfrm>
          <a:off x="731404" y="1041843"/>
          <a:ext cx="10801200" cy="580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8624A07-D2FA-4B58-B2E1-FBE7E618AF57}"/>
              </a:ext>
            </a:extLst>
          </p:cNvPr>
          <p:cNvSpPr txBox="1"/>
          <p:nvPr/>
        </p:nvSpPr>
        <p:spPr>
          <a:xfrm>
            <a:off x="119336" y="548681"/>
            <a:ext cx="1206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8CCA38E-1A7D-4161-918A-C000287D6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Ineligible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4997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ectangle 16">
            <a:extLst>
              <a:ext uri="{FF2B5EF4-FFF2-40B4-BE49-F238E27FC236}">
                <a16:creationId xmlns:a16="http://schemas.microsoft.com/office/drawing/2014/main" id="{0DA37995-E1C5-4A6A-A3A8-71F83F696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44924"/>
            <a:ext cx="12192000" cy="120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075" tIns="46039" rIns="92075" bIns="46039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  <a:buNone/>
            </a:pPr>
            <a:r>
              <a:rPr lang="en-US" altLang="en-US" sz="3600" b="1" dirty="0"/>
              <a:t>Ineligible Payouts</a:t>
            </a:r>
          </a:p>
          <a:p>
            <a:pPr algn="ctr">
              <a:spcBef>
                <a:spcPct val="50000"/>
              </a:spcBef>
              <a:buNone/>
            </a:pPr>
            <a:r>
              <a:rPr lang="en-US" altLang="en-US" sz="2400" b="1" dirty="0"/>
              <a:t>Graphical Representation of Data </a:t>
            </a:r>
          </a:p>
        </p:txBody>
      </p:sp>
      <p:pic>
        <p:nvPicPr>
          <p:cNvPr id="71" name="Picture 13">
            <a:extLst>
              <a:ext uri="{FF2B5EF4-FFF2-40B4-BE49-F238E27FC236}">
                <a16:creationId xmlns:a16="http://schemas.microsoft.com/office/drawing/2014/main" id="{0A3FAD69-F8A7-4A82-AEFA-08C61CB096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689"/>
            <a:ext cx="785813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" name="Line 4">
            <a:extLst>
              <a:ext uri="{FF2B5EF4-FFF2-40B4-BE49-F238E27FC236}">
                <a16:creationId xmlns:a16="http://schemas.microsoft.com/office/drawing/2014/main" id="{934D58B8-390E-44F7-BC95-0C495BAF226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842196"/>
            <a:ext cx="12192000" cy="105118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D8B9B9A-839C-42FF-B18F-1554FB535BD8}"/>
              </a:ext>
            </a:extLst>
          </p:cNvPr>
          <p:cNvSpPr/>
          <p:nvPr/>
        </p:nvSpPr>
        <p:spPr>
          <a:xfrm>
            <a:off x="381919" y="103277"/>
            <a:ext cx="12192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600"/>
              </a:spcBef>
            </a:pPr>
            <a:r>
              <a:rPr lang="en-IN" sz="40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Pradhan Mantri-KISAN Yojana (PMKY)</a:t>
            </a:r>
            <a:endParaRPr lang="en-IN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A9D5E2-FC6A-4769-9530-55DA73F93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4120" y="6389598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</a:t>
            </a:fld>
            <a:endParaRPr lang="en-US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741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1041843"/>
          <a:ext cx="10801200" cy="5807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28624A07-D2FA-4B58-B2E1-FBE7E618AF57}"/>
              </a:ext>
            </a:extLst>
          </p:cNvPr>
          <p:cNvSpPr txBox="1"/>
          <p:nvPr/>
        </p:nvSpPr>
        <p:spPr>
          <a:xfrm>
            <a:off x="119336" y="548681"/>
            <a:ext cx="1206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C9E65646-3B02-4296-9E0C-B5582D84F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Payouts to Ineligible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1842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119336" y="548681"/>
            <a:ext cx="120613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sz="2200" b="1" dirty="0"/>
              <a:t>	</a:t>
            </a:r>
            <a:r>
              <a:rPr lang="en-IN" dirty="0"/>
              <a:t>											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65BF2B-124B-45AF-82F9-3095999376A6}"/>
              </a:ext>
            </a:extLst>
          </p:cNvPr>
          <p:cNvGraphicFramePr/>
          <p:nvPr/>
        </p:nvGraphicFramePr>
        <p:xfrm>
          <a:off x="767408" y="926657"/>
          <a:ext cx="10729192" cy="590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34D3B619-02CE-46F6-B077-B77F341C38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Region-wise Ranking of Payouts to Ineligible Farmers (%age)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20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22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8069531"/>
              </p:ext>
            </p:extLst>
          </p:nvPr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IT Payee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3803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Payouts to IT Payee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2531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Payouts to IT Payee Farmers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9629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119336" y="548681"/>
            <a:ext cx="120613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D65BF2B-124B-45AF-82F9-3095999376A6}"/>
              </a:ext>
            </a:extLst>
          </p:cNvPr>
          <p:cNvGraphicFramePr/>
          <p:nvPr/>
        </p:nvGraphicFramePr>
        <p:xfrm>
          <a:off x="767408" y="926657"/>
          <a:ext cx="10729192" cy="590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C1833DB5-7C02-4D87-B56B-297BC5AAC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Region-wise Ranking of Payouts to IT Payee Farmers (%age)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380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3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PMKY: Instalments paid to Ineligible Farmers &amp; Income Tax Payee Farmers</a:t>
            </a:r>
            <a:endParaRPr lang="en-US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E57C09E-E8E6-4BF8-838E-27A073C40623}"/>
              </a:ext>
            </a:extLst>
          </p:cNvPr>
          <p:cNvGraphicFramePr/>
          <p:nvPr/>
        </p:nvGraphicFramePr>
        <p:xfrm>
          <a:off x="1595500" y="914964"/>
          <a:ext cx="9253028" cy="53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853969F-D48E-4C32-B03F-219EAC9B22D1}"/>
              </a:ext>
            </a:extLst>
          </p:cNvPr>
          <p:cNvSpPr txBox="1"/>
          <p:nvPr/>
        </p:nvSpPr>
        <p:spPr>
          <a:xfrm>
            <a:off x="0" y="6453336"/>
            <a:ext cx="12192000" cy="36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Total no. of instalments = 68,20,665 </a:t>
            </a:r>
          </a:p>
        </p:txBody>
      </p:sp>
    </p:spTree>
    <p:extLst>
      <p:ext uri="{BB962C8B-B14F-4D97-AF65-F5344CB8AC3E}">
        <p14:creationId xmlns:p14="http://schemas.microsoft.com/office/powerpoint/2010/main" val="3037191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69432520"/>
              </p:ext>
            </p:extLst>
          </p:nvPr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No.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(above 1,000)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5173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No.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(below 1,000)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88291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29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No.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588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1413267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Payouts to Ineligible Farmers &amp; Income Tax Payee Farmers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E57C09E-E8E6-4BF8-838E-27A073C40623}"/>
              </a:ext>
            </a:extLst>
          </p:cNvPr>
          <p:cNvGraphicFramePr/>
          <p:nvPr/>
        </p:nvGraphicFramePr>
        <p:xfrm>
          <a:off x="1595500" y="914964"/>
          <a:ext cx="9253028" cy="530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9853969F-D48E-4C32-B03F-219EAC9B22D1}"/>
              </a:ext>
            </a:extLst>
          </p:cNvPr>
          <p:cNvSpPr txBox="1"/>
          <p:nvPr/>
        </p:nvSpPr>
        <p:spPr>
          <a:xfrm>
            <a:off x="0" y="6453336"/>
            <a:ext cx="12192000" cy="368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b="1" dirty="0"/>
              <a:t>Total recipients = 20,48,634 </a:t>
            </a:r>
          </a:p>
        </p:txBody>
      </p:sp>
    </p:spTree>
    <p:extLst>
      <p:ext uri="{BB962C8B-B14F-4D97-AF65-F5344CB8AC3E}">
        <p14:creationId xmlns:p14="http://schemas.microsoft.com/office/powerpoint/2010/main" val="31555833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30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35942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31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6364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32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9524E849-BDA7-4030-A475-AFFF189F4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Instalments paid to Ineligible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1787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33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649FE4D-F8B4-4FF9-989F-1C9E40C3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No. of Instalments paid to IT Payee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(above 50,000)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4769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649FE4D-F8B4-4FF9-989F-1C9E40C3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3393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No. of Instalments paid to IT Payee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(below 50,000)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586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7649FE4D-F8B4-4FF9-989F-1C9E40C3F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No. of Instalments paid to IT Payee Farmers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7264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F20D0BD-7395-4165-9BE2-3F4A96AF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Instalments paid to IT Payee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3121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F20D0BD-7395-4165-9BE2-3F4A96AF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Instalments paid to IT Payee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164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itle 1">
            <a:extLst>
              <a:ext uri="{FF2B5EF4-FFF2-40B4-BE49-F238E27FC236}">
                <a16:creationId xmlns:a16="http://schemas.microsoft.com/office/drawing/2014/main" id="{1F20D0BD-7395-4165-9BE2-3F4A96AFE5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24" y="44624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PMKY: UT-wise Ranking of Instalments paid to IT Payee Farmers</a:t>
            </a:r>
            <a:b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		(averages)</a:t>
            </a:r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35172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4">
            <a:extLst>
              <a:ext uri="{FF2B5EF4-FFF2-40B4-BE49-F238E27FC236}">
                <a16:creationId xmlns:a16="http://schemas.microsoft.com/office/drawing/2014/main" id="{E4A16514-F774-49D2-A5D6-576498DA778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745149"/>
            <a:ext cx="12192000" cy="42255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36868" name="Rectangle 4">
            <a:extLst>
              <a:ext uri="{FF2B5EF4-FFF2-40B4-BE49-F238E27FC236}">
                <a16:creationId xmlns:a16="http://schemas.microsoft.com/office/drawing/2014/main" id="{52090704-1DED-404B-91A3-C5439BA90F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408242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Email	   :  </a:t>
            </a:r>
            <a:r>
              <a:rPr lang="en-US" altLang="en-US" sz="2200" u="sng" dirty="0">
                <a:latin typeface="Verdana" panose="020B0604030504040204" pitchFamily="34" charset="0"/>
              </a:rPr>
              <a:t>venkatesh@humanrightsinitiative.org</a:t>
            </a:r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5BBB63C2-C565-4B1B-BD58-1F4D61388A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2884" y="228601"/>
            <a:ext cx="754886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Verdana" panose="020B0604030504040204" pitchFamily="34" charset="0"/>
              </a:rPr>
              <a:t>For more information please contact</a:t>
            </a:r>
          </a:p>
        </p:txBody>
      </p:sp>
      <p:sp>
        <p:nvSpPr>
          <p:cNvPr id="36870" name="Rectangle 6">
            <a:extLst>
              <a:ext uri="{FF2B5EF4-FFF2-40B4-BE49-F238E27FC236}">
                <a16:creationId xmlns:a16="http://schemas.microsoft.com/office/drawing/2014/main" id="{BB350521-E9BE-4721-97C8-08D7439D95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2979741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 dirty="0">
                <a:latin typeface="Verdana" panose="020B0604030504040204" pitchFamily="34" charset="0"/>
              </a:rPr>
              <a:t>Tel.	   :   +91-9871050555</a:t>
            </a:r>
          </a:p>
        </p:txBody>
      </p:sp>
      <p:sp>
        <p:nvSpPr>
          <p:cNvPr id="36871" name="Rectangle 7">
            <a:extLst>
              <a:ext uri="{FF2B5EF4-FFF2-40B4-BE49-F238E27FC236}">
                <a16:creationId xmlns:a16="http://schemas.microsoft.com/office/drawing/2014/main" id="{82AA3AD0-8DAF-47BB-B937-603E043F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3465255"/>
            <a:ext cx="7772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200">
                <a:latin typeface="Verdana" panose="020B0604030504040204" pitchFamily="34" charset="0"/>
              </a:rPr>
              <a:t>Website :   </a:t>
            </a:r>
            <a:r>
              <a:rPr lang="en-US" altLang="en-US" sz="2200" u="sng">
                <a:latin typeface="Verdana" panose="020B0604030504040204" pitchFamily="34" charset="0"/>
                <a:hlinkClick r:id="rId3"/>
              </a:rPr>
              <a:t>www.humanrightsinitiative.org</a:t>
            </a:r>
            <a:r>
              <a:rPr lang="en-US" altLang="en-US" sz="2200" u="sng"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6872" name="Rectangle 8">
            <a:extLst>
              <a:ext uri="{FF2B5EF4-FFF2-40B4-BE49-F238E27FC236}">
                <a16:creationId xmlns:a16="http://schemas.microsoft.com/office/drawing/2014/main" id="{9334ACD2-2ADC-4CC7-89DE-231BC73FC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4680" y="1484313"/>
            <a:ext cx="1221668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000" dirty="0">
                <a:latin typeface="Verdana" panose="020B0604030504040204" pitchFamily="34" charset="0"/>
              </a:rPr>
              <a:t>#55A, 3</a:t>
            </a:r>
            <a:r>
              <a:rPr lang="en-US" altLang="en-US" sz="2000" baseline="30000" dirty="0">
                <a:latin typeface="Verdana" panose="020B0604030504040204" pitchFamily="34" charset="0"/>
              </a:rPr>
              <a:t>rd</a:t>
            </a:r>
            <a:r>
              <a:rPr lang="en-US" altLang="en-US" sz="2000" dirty="0">
                <a:latin typeface="Verdana" panose="020B0604030504040204" pitchFamily="34" charset="0"/>
              </a:rPr>
              <a:t> Floor, Siddharth Chambers-1, Kalu Sarai, New Delhi- 110 016</a:t>
            </a:r>
            <a:endParaRPr lang="en-US" altLang="en-US" sz="2000" u="sng" dirty="0">
              <a:latin typeface="Verdana" panose="020B0604030504040204" pitchFamily="34" charset="0"/>
            </a:endParaRPr>
          </a:p>
        </p:txBody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6E128229-2474-46A2-9ECA-826AC23C7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928688"/>
            <a:ext cx="8284640" cy="523220"/>
          </a:xfrm>
          <a:prstGeom prst="rect">
            <a:avLst/>
          </a:prstGeom>
          <a:solidFill>
            <a:srgbClr val="FFFFFF"/>
          </a:solidFill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rPr>
              <a:t>Commonwealth Human Rights Initiative</a:t>
            </a:r>
          </a:p>
        </p:txBody>
      </p:sp>
      <p:sp>
        <p:nvSpPr>
          <p:cNvPr id="36875" name="Rectangle 11">
            <a:extLst>
              <a:ext uri="{FF2B5EF4-FFF2-40B4-BE49-F238E27FC236}">
                <a16:creationId xmlns:a16="http://schemas.microsoft.com/office/drawing/2014/main" id="{091FE228-A94A-48F9-810A-B2A8C5821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7339" y="5157195"/>
            <a:ext cx="906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>
                <a:srgbClr val="FF0000"/>
              </a:buCl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Verdana" panose="020B0604030504040204" pitchFamily="34" charset="0"/>
              </a:rPr>
              <a:t>Thank you</a:t>
            </a:r>
            <a:endParaRPr lang="en-US" altLang="en-US" sz="2400" b="1" u="sng" dirty="0">
              <a:latin typeface="Verdana" panose="020B060403050404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2AC126D-9801-4370-9840-6FD3AB5FE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39</a:t>
            </a:fld>
            <a:endParaRPr lang="en-US" sz="14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815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(above 20,000)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4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457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5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5915671"/>
              </p:ext>
            </p:extLst>
          </p:nvPr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07076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(below 20,000 and up to 10,000)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6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796758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7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2500957"/>
              </p:ext>
            </p:extLst>
          </p:nvPr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704616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119397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b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(below 10,000)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8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890653"/>
          <a:ext cx="10801200" cy="5958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591321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8829E34-18FC-4B5B-A86B-0BF3FB852168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-1522411" y="1591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360" imgH="360" progId="">
                  <p:embed/>
                </p:oleObj>
              </mc:Choice>
              <mc:Fallback>
                <p:oleObj name="think-cell Slide" r:id="rId3" imgW="360" imgH="360" progId="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98829E34-18FC-4B5B-A86B-0BF3FB85216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22411" y="1591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4" y="8620"/>
            <a:ext cx="12169353" cy="645307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PMKY: State-wise Ranking of Ineligible &amp; IT Payee Farmers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Line 4">
            <a:extLst>
              <a:ext uri="{FF2B5EF4-FFF2-40B4-BE49-F238E27FC236}">
                <a16:creationId xmlns:a16="http://schemas.microsoft.com/office/drawing/2014/main" id="{96048856-179B-481D-8C01-460149271B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" y="908721"/>
            <a:ext cx="12192000" cy="9291"/>
          </a:xfrm>
          <a:prstGeom prst="line">
            <a:avLst/>
          </a:prstGeom>
          <a:noFill/>
          <a:ln w="12700">
            <a:solidFill>
              <a:srgbClr val="0066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7ECD83D-DA16-4019-AB47-DF5D703F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37477" y="6484256"/>
            <a:ext cx="2743200" cy="365125"/>
          </a:xfrm>
        </p:spPr>
        <p:txBody>
          <a:bodyPr/>
          <a:lstStyle/>
          <a:p>
            <a:fld id="{E36DF1E0-365C-4F10-926B-3CDC82504EE6}" type="slidenum">
              <a:rPr lang="en-US" sz="1400" b="1" smtClean="0">
                <a:solidFill>
                  <a:schemeClr val="tx1"/>
                </a:solidFill>
              </a:rPr>
              <a:pPr/>
              <a:t>9</a:t>
            </a:fld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0039B5-4A08-4063-86B0-CADDF8CA2DC1}"/>
              </a:ext>
            </a:extLst>
          </p:cNvPr>
          <p:cNvSpPr txBox="1"/>
          <p:nvPr/>
        </p:nvSpPr>
        <p:spPr>
          <a:xfrm>
            <a:off x="8616280" y="548681"/>
            <a:ext cx="35643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/>
              <a:t>(RTI Data as on 31</a:t>
            </a:r>
            <a:r>
              <a:rPr lang="en-IN" baseline="30000" dirty="0"/>
              <a:t>st</a:t>
            </a:r>
            <a:r>
              <a:rPr lang="en-IN" dirty="0"/>
              <a:t> July, 2020)</a:t>
            </a:r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8B57AF42-3448-4D87-BB02-E1588086150D}"/>
              </a:ext>
            </a:extLst>
          </p:cNvPr>
          <p:cNvGraphicFramePr/>
          <p:nvPr/>
        </p:nvGraphicFramePr>
        <p:xfrm>
          <a:off x="731404" y="1182097"/>
          <a:ext cx="10801200" cy="56672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5012196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3954</TotalTime>
  <Words>1191</Words>
  <Application>Microsoft Office PowerPoint</Application>
  <PresentationFormat>Widescreen</PresentationFormat>
  <Paragraphs>197</Paragraphs>
  <Slides>39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Verdana</vt:lpstr>
      <vt:lpstr>Wingdings</vt:lpstr>
      <vt:lpstr>Office Theme</vt:lpstr>
      <vt:lpstr>think-cell Slide</vt:lpstr>
      <vt:lpstr>PowerPoint Presentation</vt:lpstr>
      <vt:lpstr>PowerPoint Presentation</vt:lpstr>
      <vt:lpstr>PMKY: Payouts to Ineligible Farmers &amp; Income Tax Payee Farmers</vt:lpstr>
      <vt:lpstr>PMKY: State-wise Ranking of Ineligible &amp; IT Payee Farmers      (above 20,000)</vt:lpstr>
      <vt:lpstr>PMKY: State-wise Ranking of Ineligible &amp; IT Payee Farmers</vt:lpstr>
      <vt:lpstr>PMKY: State-wise Ranking of Ineligible &amp; IT Payee Farmers      (below 20,000 and up to 10,000)</vt:lpstr>
      <vt:lpstr>PMKY: State-wise Ranking of Ineligible &amp; IT Payee Farmers</vt:lpstr>
      <vt:lpstr>PMKY: State-wise Ranking of Ineligible &amp; IT Payee Farmers      (below 10,000)</vt:lpstr>
      <vt:lpstr>PMKY: State-wise Ranking of Ineligible &amp; IT Payee Farmers</vt:lpstr>
      <vt:lpstr>PMKY: UT-wise Ranking of Ineligible &amp; IT Payee Farmers      (below 10,000)</vt:lpstr>
      <vt:lpstr>PMKY: State-wise Ranking of Ineligible &amp; IT Payee Farmers</vt:lpstr>
      <vt:lpstr>PMKY: Ineligible Farmers &amp; Income Tax Payee Farmers</vt:lpstr>
      <vt:lpstr>PMKY: Ineligible Farmers &amp; Income Tax Payee Farmers</vt:lpstr>
      <vt:lpstr>PMKY: Payouts to Ineligible Farmers &amp; Income Tax Payee Farmers</vt:lpstr>
      <vt:lpstr>PMKY: State-wise Ranking of Payouts to Ineligible &amp; IT Payee Farmers  (above Rs. 10 crores or Rs. 100 million)</vt:lpstr>
      <vt:lpstr>PMKY: State-wise Ranking of Payouts to Ineligible &amp; IT Payee Farmers  (below Rs. 10 crores or Rs. 100 million)</vt:lpstr>
      <vt:lpstr>PMKY: UT-wise Ranking of Payouts to Ineligible &amp; IT Payee Farmers  </vt:lpstr>
      <vt:lpstr>PMKY: State-wise Ranking of Payouts to Ineligible Farmers</vt:lpstr>
      <vt:lpstr>PMKY: State-wise Ranking of Payouts to Ineligible Farmers</vt:lpstr>
      <vt:lpstr>PMKY: UT-wise Ranking of Payouts to Ineligible Farmers</vt:lpstr>
      <vt:lpstr>PMKY: Region-wise Ranking of Payouts to Ineligible Farmers (%age)</vt:lpstr>
      <vt:lpstr>PMKY: State-wise Ranking of Payouts to IT Payee Farmers</vt:lpstr>
      <vt:lpstr>PMKY: State-wise Ranking of Payouts to IT Payee Farmers</vt:lpstr>
      <vt:lpstr>PMKY: UT-wise Ranking of Payouts to IT Payee Farmers</vt:lpstr>
      <vt:lpstr>PMKY: Region-wise Ranking of Payouts to IT Payee Farmers (%age)</vt:lpstr>
      <vt:lpstr>PMKY: Instalments paid to Ineligible Farmers &amp; Income Tax Payee Farmers</vt:lpstr>
      <vt:lpstr>PMKY: State-wise Ranking of No. of Instalments paid to Ineligible Farmers   (above 1,000)</vt:lpstr>
      <vt:lpstr>PMKY: State-wise Ranking of No. of Instalments paid to Ineligible Farmers   (below 1,000)</vt:lpstr>
      <vt:lpstr>PMKY: UT-wise Ranking of No. of Instalments paid to Ineligible Farmers   </vt:lpstr>
      <vt:lpstr>PMKY: State-wise Ranking of Instalments paid to Ineligible Farmers   (averages)</vt:lpstr>
      <vt:lpstr>PMKY: State-wise Ranking of Instalments paid to Ineligible Farmers   (averages)</vt:lpstr>
      <vt:lpstr>PMKY: UT-wise Ranking of Instalments paid to Ineligible Farmers   (averages)</vt:lpstr>
      <vt:lpstr>PMKY: State-wise Ranking of No. of Instalments paid to IT Payee Farmers   (above 50,000)</vt:lpstr>
      <vt:lpstr>PMKY: State-wise Ranking of No. of Instalments paid to IT Payee Farmers   (below 50,000)</vt:lpstr>
      <vt:lpstr>PMKY: UT-wise Ranking of No. of Instalments paid to IT Payee Farmers</vt:lpstr>
      <vt:lpstr>PMKY: State-wise Ranking of Instalments paid to IT Payee Farmers   (averages)</vt:lpstr>
      <vt:lpstr>PMKY: State-wise Ranking of Instalments paid to IT Payee Farmers   (averages)</vt:lpstr>
      <vt:lpstr>PMKY: UT-wise Ranking of Instalments paid to IT Payee Farmers   (averages)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States in India account for 77% pendency till year to date</dc:title>
  <dc:creator>Neha Chauhan</dc:creator>
  <cp:lastModifiedBy>Venkatesh Nayak</cp:lastModifiedBy>
  <cp:revision>243</cp:revision>
  <dcterms:created xsi:type="dcterms:W3CDTF">2018-03-09T19:12:10Z</dcterms:created>
  <dcterms:modified xsi:type="dcterms:W3CDTF">2021-01-06T20:55:55Z</dcterms:modified>
</cp:coreProperties>
</file>